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3890" r:id="rId2"/>
  </p:sldMasterIdLst>
  <p:sldIdLst>
    <p:sldId id="307" r:id="rId3"/>
    <p:sldId id="315" r:id="rId4"/>
    <p:sldId id="317" r:id="rId5"/>
    <p:sldId id="318" r:id="rId6"/>
    <p:sldId id="321" r:id="rId7"/>
    <p:sldId id="322" r:id="rId8"/>
    <p:sldId id="323" r:id="rId9"/>
    <p:sldId id="324" r:id="rId10"/>
    <p:sldId id="325" r:id="rId11"/>
    <p:sldId id="267" r:id="rId12"/>
    <p:sldId id="268"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536" r:id="rId29"/>
    <p:sldId id="55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C35D"/>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74" d="100"/>
          <a:sy n="74" d="100"/>
        </p:scale>
        <p:origin x="-57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108729256"/>
      </p:ext>
    </p:extLst>
  </p:cSld>
  <p:clrMapOvr>
    <a:masterClrMapping/>
  </p:clrMapOvr>
  <p:extLst>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137984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73314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225287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46668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700462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4255859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825549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3972744883"/>
      </p:ext>
    </p:extLst>
  </p:cSld>
  <p:clrMapOvr>
    <a:masterClrMapping/>
  </p:clrMapOvr>
  <p:extLst>
    <p:ext uri="{DCECCB84-F9BA-43D5-87BE-67443E8EF086}">
      <p15:sldGuideLst xmlns=""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4062728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3335120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19045852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7AD7C7-F555-4B70-A8C8-E2541C62E9A7}" type="datetimeFigureOut">
              <a:rPr lang="en-IN" smtClean="0"/>
              <a:t>02-09-2020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5873034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7AD7C7-F555-4B70-A8C8-E2541C62E9A7}" type="datetimeFigureOut">
              <a:rPr lang="en-IN" smtClean="0"/>
              <a:t>02-09-2020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34040531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7AD7C7-F555-4B70-A8C8-E2541C62E9A7}" type="datetimeFigureOut">
              <a:rPr lang="en-IN" smtClean="0"/>
              <a:t>02-09-2020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0440634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AD7C7-F555-4B70-A8C8-E2541C62E9A7}" type="datetimeFigureOut">
              <a:rPr lang="en-IN" smtClean="0"/>
              <a:t>02-09-2020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780494771"/>
      </p:ext>
    </p:extLst>
  </p:cSld>
  <p:clrMapOvr>
    <a:masterClrMapping/>
  </p:clrMapOvr>
  <p:extLst>
    <p:ext uri="{DCECCB84-F9BA-43D5-87BE-67443E8EF086}">
      <p15:sldGuideLst xmlns=""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7AD7C7-F555-4B70-A8C8-E2541C62E9A7}" type="datetimeFigureOut">
              <a:rPr lang="en-IN" smtClean="0"/>
              <a:t>02-09-2020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3965472038"/>
      </p:ext>
    </p:extLst>
  </p:cSld>
  <p:clrMapOvr>
    <a:masterClrMapping/>
  </p:clrMapOvr>
  <p:extLst>
    <p:ext uri="{DCECCB84-F9BA-43D5-87BE-67443E8EF086}">
      <p15:sldGuideLst xmlns=""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AD7C7-F555-4B70-A8C8-E2541C62E9A7}" type="datetimeFigureOut">
              <a:rPr lang="en-IN" smtClean="0"/>
              <a:t>02-09-2020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7195113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15231401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048433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7922946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54697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1330872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32460193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41733370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AD7C7-F555-4B70-A8C8-E2541C62E9A7}" type="datetimeFigureOut">
              <a:rPr lang="en-IN" smtClean="0"/>
              <a:t>02-09-2020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760291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7AD7C7-F555-4B70-A8C8-E2541C62E9A7}" type="datetimeFigureOut">
              <a:rPr lang="en-IN" smtClean="0"/>
              <a:t>02-09-2020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968227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7AD7C7-F555-4B70-A8C8-E2541C62E9A7}" type="datetimeFigureOut">
              <a:rPr lang="en-IN" smtClean="0"/>
              <a:t>02-09-2020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3805193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7AD7C7-F555-4B70-A8C8-E2541C62E9A7}" type="datetimeFigureOut">
              <a:rPr lang="en-IN" smtClean="0"/>
              <a:t>02-09-2020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25478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AD7C7-F555-4B70-A8C8-E2541C62E9A7}" type="datetimeFigureOut">
              <a:rPr lang="en-IN" smtClean="0"/>
              <a:t>02-09-2020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865601237"/>
      </p:ext>
    </p:extLst>
  </p:cSld>
  <p:clrMapOvr>
    <a:masterClrMapping/>
  </p:clrMapOvr>
  <p:extLst>
    <p:ext uri="{DCECCB84-F9BA-43D5-87BE-67443E8EF086}">
      <p15:sldGuideLst xmlns=""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7AD7C7-F555-4B70-A8C8-E2541C62E9A7}" type="datetimeFigureOut">
              <a:rPr lang="en-IN" smtClean="0"/>
              <a:t>02-09-2020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2169580842"/>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AD7C7-F555-4B70-A8C8-E2541C62E9A7}" type="datetimeFigureOut">
              <a:rPr lang="en-IN" smtClean="0"/>
              <a:t>02-09-2020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5EE2E0-006C-4F94-8F65-2342913F0E1D}" type="slidenum">
              <a:rPr lang="en-IN" smtClean="0"/>
              <a:t>‹#›</a:t>
            </a:fld>
            <a:endParaRPr lang="en-IN"/>
          </a:p>
        </p:txBody>
      </p:sp>
    </p:spTree>
    <p:extLst>
      <p:ext uri="{BB962C8B-B14F-4D97-AF65-F5344CB8AC3E}">
        <p14:creationId xmlns:p14="http://schemas.microsoft.com/office/powerpoint/2010/main" val="14182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57AD7C7-F555-4B70-A8C8-E2541C62E9A7}" type="datetimeFigureOut">
              <a:rPr lang="en-IN" smtClean="0"/>
              <a:t>02-09-2020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85EE2E0-006C-4F94-8F65-2342913F0E1D}" type="slidenum">
              <a:rPr lang="en-IN" smtClean="0"/>
              <a:t>‹#›</a:t>
            </a:fld>
            <a:endParaRPr lang="en-IN"/>
          </a:p>
        </p:txBody>
      </p:sp>
    </p:spTree>
    <p:extLst>
      <p:ext uri="{BB962C8B-B14F-4D97-AF65-F5344CB8AC3E}">
        <p14:creationId xmlns:p14="http://schemas.microsoft.com/office/powerpoint/2010/main" val="727562771"/>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51" r:id="rId12"/>
    <p:sldLayoutId id="2147483852" r:id="rId13"/>
    <p:sldLayoutId id="2147483853" r:id="rId14"/>
    <p:sldLayoutId id="2147483854" r:id="rId15"/>
    <p:sldLayoutId id="214748385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57AD7C7-F555-4B70-A8C8-E2541C62E9A7}" type="datetimeFigureOut">
              <a:rPr lang="en-IN" smtClean="0"/>
              <a:t>02-09-2020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85EE2E0-006C-4F94-8F65-2342913F0E1D}" type="slidenum">
              <a:rPr lang="en-IN" smtClean="0"/>
              <a:t>‹#›</a:t>
            </a:fld>
            <a:endParaRPr lang="en-IN"/>
          </a:p>
        </p:txBody>
      </p:sp>
    </p:spTree>
    <p:extLst>
      <p:ext uri="{BB962C8B-B14F-4D97-AF65-F5344CB8AC3E}">
        <p14:creationId xmlns:p14="http://schemas.microsoft.com/office/powerpoint/2010/main" val="1493879689"/>
      </p:ext>
    </p:extLst>
  </p:cSld>
  <p:clrMap bg1="dk1" tx1="lt1" bg2="dk2" tx2="lt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 id="2147483904" r:id="rId14"/>
    <p:sldLayoutId id="2147483905" r:id="rId15"/>
    <p:sldLayoutId id="21474839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hyperlink" Target="http://www.brainkart.com/article/Induction-heating--Types,-Advantages,-Application_13690/" TargetMode="External"/><Relationship Id="rId3" Type="http://schemas.openxmlformats.org/officeDocument/2006/relationships/hyperlink" Target="https://www.azom.com/article.aspx?ArticleID=2629" TargetMode="External"/><Relationship Id="rId7" Type="http://schemas.openxmlformats.org/officeDocument/2006/relationships/hyperlink" Target="https://www.theweldingmaster.com/atomic-hydrogen-welding/atomic-hydrogen-welding-2/" TargetMode="External"/><Relationship Id="rId2" Type="http://schemas.openxmlformats.org/officeDocument/2006/relationships/hyperlink" Target="http://www.google.com/" TargetMode="External"/><Relationship Id="rId1" Type="http://schemas.openxmlformats.org/officeDocument/2006/relationships/slideLayout" Target="../slideLayouts/slideLayout23.xml"/><Relationship Id="rId6" Type="http://schemas.openxmlformats.org/officeDocument/2006/relationships/hyperlink" Target="https://www.yourelectricalguide.com/2017/03/resistance-heating.html" TargetMode="External"/><Relationship Id="rId5" Type="http://schemas.openxmlformats.org/officeDocument/2006/relationships/hyperlink" Target="https://onlineaavedan.com/study_material/1546513584.pdf" TargetMode="External"/><Relationship Id="rId4" Type="http://schemas.openxmlformats.org/officeDocument/2006/relationships/hyperlink" Target="https://www.sharrettsplating.com/blog/electroplating-non-conductive-materials/#electroless-plating"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B84FFD-8F6C-4F34-A014-83635C92040B}"/>
              </a:ext>
            </a:extLst>
          </p:cNvPr>
          <p:cNvSpPr>
            <a:spLocks noGrp="1"/>
          </p:cNvSpPr>
          <p:nvPr>
            <p:ph type="title"/>
          </p:nvPr>
        </p:nvSpPr>
        <p:spPr>
          <a:xfrm>
            <a:off x="697698" y="274973"/>
            <a:ext cx="10359887" cy="496265"/>
          </a:xfrm>
        </p:spPr>
        <p:txBody>
          <a:bodyPr>
            <a:noAutofit/>
          </a:bodyPr>
          <a:lstStyle/>
          <a:p>
            <a:r>
              <a:rPr lang="en-US" dirty="0">
                <a:latin typeface="Century" panose="02040604050505020304" pitchFamily="18" charset="0"/>
              </a:rPr>
              <a:t>CHAPTER –6 Electric </a:t>
            </a:r>
            <a:r>
              <a:rPr lang="en-US" dirty="0" smtClean="0">
                <a:latin typeface="Century" panose="02040604050505020304" pitchFamily="18" charset="0"/>
              </a:rPr>
              <a:t>Drive</a:t>
            </a:r>
            <a:endParaRPr lang="en-US" dirty="0">
              <a:latin typeface="Century" panose="02040604050505020304" pitchFamily="18" charset="0"/>
            </a:endParaRPr>
          </a:p>
        </p:txBody>
      </p:sp>
      <p:sp>
        <p:nvSpPr>
          <p:cNvPr id="3" name="Content Placeholder 2"/>
          <p:cNvSpPr>
            <a:spLocks noGrp="1"/>
          </p:cNvSpPr>
          <p:nvPr>
            <p:ph idx="1"/>
          </p:nvPr>
        </p:nvSpPr>
        <p:spPr>
          <a:xfrm>
            <a:off x="677334" y="1056069"/>
            <a:ext cx="10733348" cy="5457278"/>
          </a:xfrm>
        </p:spPr>
        <p:txBody>
          <a:bodyPr/>
          <a:lstStyle/>
          <a:p>
            <a:pPr marL="0" indent="0">
              <a:buNone/>
            </a:pPr>
            <a:r>
              <a:rPr lang="en-US" dirty="0"/>
              <a:t>Advantages of Electrical Drive</a:t>
            </a:r>
          </a:p>
          <a:p>
            <a:r>
              <a:rPr lang="en-US" dirty="0"/>
              <a:t>The following are the advantages of electrical drive.</a:t>
            </a:r>
          </a:p>
          <a:p>
            <a:r>
              <a:rPr lang="en-US" dirty="0"/>
              <a:t>1. The electric drive has very large range of torque, speed and power.</a:t>
            </a:r>
          </a:p>
          <a:p>
            <a:r>
              <a:rPr lang="en-US" dirty="0"/>
              <a:t>2. Their working is independent of the environmental condition.</a:t>
            </a:r>
          </a:p>
          <a:p>
            <a:r>
              <a:rPr lang="en-US" dirty="0"/>
              <a:t>3. The electric drives are free from pollution.</a:t>
            </a:r>
          </a:p>
          <a:p>
            <a:r>
              <a:rPr lang="en-US" dirty="0"/>
              <a:t>4. The electric drives operate on all the quadrants of speed torque plane.</a:t>
            </a:r>
          </a:p>
          <a:p>
            <a:r>
              <a:rPr lang="en-US" dirty="0"/>
              <a:t>5. The drive can easily be started and it does not require any refueling.</a:t>
            </a:r>
          </a:p>
          <a:p>
            <a:r>
              <a:rPr lang="en-US" dirty="0"/>
              <a:t>6. The efficiency of the drives is high because fewer losses occur on it</a:t>
            </a:r>
          </a:p>
        </p:txBody>
      </p:sp>
      <p:sp>
        <p:nvSpPr>
          <p:cNvPr id="7" name="Title 1">
            <a:extLst>
              <a:ext uri="{FF2B5EF4-FFF2-40B4-BE49-F238E27FC236}">
                <a16:creationId xmlns="" xmlns:a16="http://schemas.microsoft.com/office/drawing/2014/main" id="{87F66A40-0F42-48E4-8027-413B402E021C}"/>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extLst>
      <p:ext uri="{BB962C8B-B14F-4D97-AF65-F5344CB8AC3E}">
        <p14:creationId xmlns:p14="http://schemas.microsoft.com/office/powerpoint/2010/main" val="2831322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a:extLst>
              <a:ext uri="{FF2B5EF4-FFF2-40B4-BE49-F238E27FC236}">
                <a16:creationId xmlns="" xmlns:a16="http://schemas.microsoft.com/office/drawing/2014/main" id="{BD64ABF7-DCB3-4A16-A8F8-DAC2B8334697}"/>
              </a:ext>
            </a:extLst>
          </p:cNvPr>
          <p:cNvSpPr>
            <a:spLocks noChangeArrowheads="1"/>
          </p:cNvSpPr>
          <p:nvPr/>
        </p:nvSpPr>
        <p:spPr bwMode="auto">
          <a:xfrm>
            <a:off x="788988" y="404813"/>
            <a:ext cx="8466137" cy="5754687"/>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fontAlgn="t" hangingPunct="1">
              <a:lnSpc>
                <a:spcPct val="200000"/>
              </a:lnSpc>
              <a:spcBef>
                <a:spcPts val="0"/>
              </a:spcBef>
              <a:spcAft>
                <a:spcPts val="0"/>
              </a:spcAft>
              <a:defRPr/>
            </a:pPr>
            <a:r>
              <a:rPr lang="en-US" altLang="en-US" sz="2400" dirty="0">
                <a:solidFill>
                  <a:schemeClr val="accent3">
                    <a:lumMod val="50000"/>
                  </a:schemeClr>
                </a:solidFill>
              </a:rPr>
              <a:t>DISADVANTAGES OF CHAIN DRIVES</a:t>
            </a:r>
          </a:p>
          <a:p>
            <a:pPr algn="just" eaLnBrk="1" fontAlgn="t" hangingPunct="1">
              <a:lnSpc>
                <a:spcPct val="200000"/>
              </a:lnSpc>
              <a:spcBef>
                <a:spcPts val="0"/>
              </a:spcBef>
              <a:spcAft>
                <a:spcPts val="0"/>
              </a:spcAft>
              <a:defRPr/>
            </a:pPr>
            <a:r>
              <a:rPr lang="en-US" altLang="en-US" sz="2000" dirty="0"/>
              <a:t>1 these  are noisy and can also cause vibrations</a:t>
            </a:r>
          </a:p>
          <a:p>
            <a:pPr algn="just" eaLnBrk="1" fontAlgn="t" hangingPunct="1">
              <a:lnSpc>
                <a:spcPct val="200000"/>
              </a:lnSpc>
              <a:spcBef>
                <a:spcPts val="0"/>
              </a:spcBef>
              <a:spcAft>
                <a:spcPts val="0"/>
              </a:spcAft>
              <a:defRPr/>
            </a:pPr>
            <a:r>
              <a:rPr lang="en-US" altLang="en-US" sz="2000" dirty="0"/>
              <a:t>2 high production cost </a:t>
            </a:r>
          </a:p>
          <a:p>
            <a:pPr algn="just" eaLnBrk="1" fontAlgn="t" hangingPunct="1">
              <a:lnSpc>
                <a:spcPct val="200000"/>
              </a:lnSpc>
              <a:spcBef>
                <a:spcPts val="0"/>
              </a:spcBef>
              <a:spcAft>
                <a:spcPts val="0"/>
              </a:spcAft>
              <a:defRPr/>
            </a:pPr>
            <a:r>
              <a:rPr lang="en-US" altLang="en-US" sz="2000" dirty="0"/>
              <a:t>3 it needs regular lubrication</a:t>
            </a:r>
          </a:p>
          <a:p>
            <a:pPr algn="just" eaLnBrk="1" fontAlgn="t" hangingPunct="1">
              <a:lnSpc>
                <a:spcPct val="200000"/>
              </a:lnSpc>
              <a:spcBef>
                <a:spcPts val="0"/>
              </a:spcBef>
              <a:spcAft>
                <a:spcPts val="0"/>
              </a:spcAft>
              <a:defRPr/>
            </a:pPr>
            <a:r>
              <a:rPr lang="en-US" altLang="en-US" sz="2000" dirty="0"/>
              <a:t>4 Driving and driven shafts must be perfectly aligned and parallel</a:t>
            </a:r>
          </a:p>
          <a:p>
            <a:pPr algn="just" eaLnBrk="1" fontAlgn="t" hangingPunct="1">
              <a:lnSpc>
                <a:spcPct val="200000"/>
              </a:lnSpc>
              <a:spcBef>
                <a:spcPts val="0"/>
              </a:spcBef>
              <a:spcAft>
                <a:spcPts val="0"/>
              </a:spcAft>
              <a:defRPr/>
            </a:pPr>
            <a:r>
              <a:rPr lang="en-US" altLang="en-US" sz="2000" dirty="0"/>
              <a:t>5 They can have velocity fluctuations when unduly stretched</a:t>
            </a:r>
          </a:p>
          <a:p>
            <a:pPr algn="just" eaLnBrk="1" fontAlgn="t" hangingPunct="1">
              <a:lnSpc>
                <a:spcPct val="200000"/>
              </a:lnSpc>
              <a:spcBef>
                <a:spcPts val="0"/>
              </a:spcBef>
              <a:spcAft>
                <a:spcPts val="0"/>
              </a:spcAft>
              <a:defRPr/>
            </a:pPr>
            <a:r>
              <a:rPr lang="en-US" altLang="en-US" sz="2000" dirty="0"/>
              <a:t>6 higher initial cost than belt</a:t>
            </a:r>
          </a:p>
          <a:p>
            <a:pPr algn="just" eaLnBrk="1" fontAlgn="t" hangingPunct="1">
              <a:lnSpc>
                <a:spcPct val="200000"/>
              </a:lnSpc>
              <a:spcBef>
                <a:spcPts val="0"/>
              </a:spcBef>
              <a:spcAft>
                <a:spcPts val="0"/>
              </a:spcAft>
              <a:defRPr/>
            </a:pPr>
            <a:r>
              <a:rPr lang="en-US" altLang="en-US" sz="2000" dirty="0"/>
              <a:t>7 Not suitable for applications where it is necessary for the drive to slip</a:t>
            </a:r>
          </a:p>
          <a:p>
            <a:pPr algn="just" eaLnBrk="1" fontAlgn="t" hangingPunct="1">
              <a:lnSpc>
                <a:spcPct val="200000"/>
              </a:lnSpc>
              <a:spcBef>
                <a:spcPts val="0"/>
              </a:spcBef>
              <a:spcAft>
                <a:spcPts val="0"/>
              </a:spcAft>
              <a:defRPr/>
            </a:pPr>
            <a:r>
              <a:rPr lang="en-US" altLang="en-US" sz="2000" dirty="0"/>
              <a:t>8 They have lower load capacity and service life compared to gear drives</a:t>
            </a:r>
          </a:p>
        </p:txBody>
      </p:sp>
      <p:sp>
        <p:nvSpPr>
          <p:cNvPr id="2" name="Title 1">
            <a:extLst>
              <a:ext uri="{FF2B5EF4-FFF2-40B4-BE49-F238E27FC236}">
                <a16:creationId xmlns="" xmlns:a16="http://schemas.microsoft.com/office/drawing/2014/main" id="{D62B1CD7-A278-4D70-9C89-6BE4EA4FACEB}"/>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a:extLst>
              <a:ext uri="{FF2B5EF4-FFF2-40B4-BE49-F238E27FC236}">
                <a16:creationId xmlns="" xmlns:a16="http://schemas.microsoft.com/office/drawing/2014/main" id="{4366B4D9-1556-4917-944F-E42C24B767C6}"/>
              </a:ext>
            </a:extLst>
          </p:cNvPr>
          <p:cNvSpPr>
            <a:spLocks noChangeArrowheads="1"/>
          </p:cNvSpPr>
          <p:nvPr/>
        </p:nvSpPr>
        <p:spPr bwMode="auto">
          <a:xfrm>
            <a:off x="339725" y="379413"/>
            <a:ext cx="10952163" cy="57562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fontAlgn="auto" hangingPunct="1">
              <a:lnSpc>
                <a:spcPct val="200000"/>
              </a:lnSpc>
              <a:spcBef>
                <a:spcPts val="0"/>
              </a:spcBef>
              <a:spcAft>
                <a:spcPts val="0"/>
              </a:spcAft>
              <a:defRPr/>
            </a:pPr>
            <a:r>
              <a:rPr lang="en-IN" altLang="en-US" sz="2400" b="1" dirty="0">
                <a:solidFill>
                  <a:schemeClr val="accent3">
                    <a:lumMod val="50000"/>
                  </a:schemeClr>
                </a:solidFill>
              </a:rPr>
              <a:t>GEAR TECHNOLOGY</a:t>
            </a:r>
          </a:p>
          <a:p>
            <a:pPr algn="just" eaLnBrk="1" fontAlgn="t" hangingPunct="1">
              <a:lnSpc>
                <a:spcPct val="200000"/>
              </a:lnSpc>
              <a:spcBef>
                <a:spcPts val="0"/>
              </a:spcBef>
              <a:spcAft>
                <a:spcPts val="0"/>
              </a:spcAft>
              <a:defRPr/>
            </a:pPr>
            <a:r>
              <a:rPr lang="en-US" altLang="en-US" sz="2000" dirty="0"/>
              <a:t>In the world of mechanical power transmission, gear drives have a very special and prominent place. This is the most preferred technology when you need to transmit considerable power over a short distance with a constant velocity ratio. The mechanism of gear drives is quite simple – the teeth, which are cut on the blanks of the gear wheel, mesh with each other to transmit power. To avoid slipping, the projections on one disc mesh with the recesses on other disc in gear drives.</a:t>
            </a:r>
          </a:p>
          <a:p>
            <a:pPr algn="just" eaLnBrk="1" fontAlgn="t" hangingPunct="1">
              <a:lnSpc>
                <a:spcPct val="200000"/>
              </a:lnSpc>
              <a:spcBef>
                <a:spcPts val="0"/>
              </a:spcBef>
              <a:spcAft>
                <a:spcPts val="0"/>
              </a:spcAft>
              <a:defRPr/>
            </a:pPr>
            <a:r>
              <a:rPr lang="en-US" altLang="en-US" sz="2000" dirty="0"/>
              <a:t>This technology uses different types of gears for power transmission. In fact, it can transmit power not only between parallel shafts, but also between non-parallel, co-planar, and intersecting etc. shafts.</a:t>
            </a:r>
          </a:p>
          <a:p>
            <a:pPr algn="just" eaLnBrk="1" fontAlgn="auto" hangingPunct="1">
              <a:lnSpc>
                <a:spcPct val="200000"/>
              </a:lnSpc>
              <a:spcBef>
                <a:spcPts val="0"/>
              </a:spcBef>
              <a:spcAft>
                <a:spcPts val="0"/>
              </a:spcAft>
              <a:defRPr/>
            </a:pPr>
            <a:endParaRPr lang="en-IN" altLang="en-US" sz="2000" dirty="0"/>
          </a:p>
        </p:txBody>
      </p:sp>
      <p:sp>
        <p:nvSpPr>
          <p:cNvPr id="2" name="Title 1">
            <a:extLst>
              <a:ext uri="{FF2B5EF4-FFF2-40B4-BE49-F238E27FC236}">
                <a16:creationId xmlns="" xmlns:a16="http://schemas.microsoft.com/office/drawing/2014/main" id="{D7302ED8-43FE-4AF8-A2F7-7BE0062088F2}"/>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A7DEE0CB-1EDB-4EBA-A9AC-90D5855CBBCB}"/>
              </a:ext>
            </a:extLst>
          </p:cNvPr>
          <p:cNvSpPr/>
          <p:nvPr/>
        </p:nvSpPr>
        <p:spPr>
          <a:xfrm>
            <a:off x="442913" y="155575"/>
            <a:ext cx="11014075" cy="5170488"/>
          </a:xfrm>
          <a:prstGeom prst="rect">
            <a:avLst/>
          </a:prstGeom>
        </p:spPr>
        <p:txBody>
          <a:bodyPr>
            <a:spAutoFit/>
          </a:bodyPr>
          <a:lstStyle/>
          <a:p>
            <a:pPr algn="just" eaLnBrk="1" fontAlgn="t" hangingPunct="1">
              <a:lnSpc>
                <a:spcPct val="150000"/>
              </a:lnSpc>
              <a:spcBef>
                <a:spcPts val="0"/>
              </a:spcBef>
              <a:spcAft>
                <a:spcPts val="0"/>
              </a:spcAft>
              <a:defRPr/>
            </a:pPr>
            <a:r>
              <a:rPr lang="en-US" sz="2000" b="1" dirty="0">
                <a:solidFill>
                  <a:schemeClr val="accent3">
                    <a:lumMod val="50000"/>
                  </a:schemeClr>
                </a:solidFill>
                <a:latin typeface="Calibri" panose="020F0502020204030204" pitchFamily="34" charset="0"/>
                <a:cs typeface="Calibri" panose="020F0502020204030204" pitchFamily="34" charset="0"/>
              </a:rPr>
              <a:t>ADVANTAGES OF GEAR DRIVES:</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They can transmit large power</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They  have high transmission efficiency</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They are positive and non-slip drives</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These are the most compact compared to belt and chain drives</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Large and constant velocity ratio of 60:1 can be obtained by using gear trains with minimum space</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Gear drives are mechanically strong, allowing scopes for lifting higher loads</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They can transmit motion over small center distance of shafts</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These drives are ideal for low, medium, high power transmission</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Gears can transmit motion even between non-parallel intersecting shafts</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Calibri" panose="020F0502020204030204" pitchFamily="34" charset="0"/>
                <a:cs typeface="Calibri" panose="020F0502020204030204" pitchFamily="34" charset="0"/>
              </a:rPr>
              <a:t>Longer service life compared to both belt and chain drives</a:t>
            </a:r>
          </a:p>
        </p:txBody>
      </p:sp>
      <p:sp>
        <p:nvSpPr>
          <p:cNvPr id="4" name="Title 1">
            <a:extLst>
              <a:ext uri="{FF2B5EF4-FFF2-40B4-BE49-F238E27FC236}">
                <a16:creationId xmlns="" xmlns:a16="http://schemas.microsoft.com/office/drawing/2014/main" id="{121D0AC3-6F16-452A-BCFF-1D595EEA15D0}"/>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A030487-5093-4D72-B419-B957F51C5040}"/>
              </a:ext>
            </a:extLst>
          </p:cNvPr>
          <p:cNvSpPr/>
          <p:nvPr/>
        </p:nvSpPr>
        <p:spPr>
          <a:xfrm>
            <a:off x="498475" y="266700"/>
            <a:ext cx="11347450" cy="5816600"/>
          </a:xfrm>
          <a:prstGeom prst="rect">
            <a:avLst/>
          </a:prstGeom>
        </p:spPr>
        <p:txBody>
          <a:bodyPr>
            <a:spAutoFit/>
          </a:bodyPr>
          <a:lstStyle/>
          <a:p>
            <a:pPr algn="just" eaLnBrk="1" fontAlgn="t" hangingPunct="1">
              <a:lnSpc>
                <a:spcPct val="150000"/>
              </a:lnSpc>
              <a:spcBef>
                <a:spcPts val="0"/>
              </a:spcBef>
              <a:spcAft>
                <a:spcPts val="0"/>
              </a:spcAft>
              <a:defRPr/>
            </a:pPr>
            <a:r>
              <a:rPr lang="en-US" sz="2000" dirty="0">
                <a:latin typeface="+mn-lt"/>
              </a:rPr>
              <a:t> </a:t>
            </a:r>
            <a:r>
              <a:rPr lang="en-US" sz="2400" dirty="0">
                <a:solidFill>
                  <a:schemeClr val="accent3">
                    <a:lumMod val="50000"/>
                  </a:schemeClr>
                </a:solidFill>
                <a:latin typeface="Calibri" panose="020F0502020204030204" pitchFamily="34" charset="0"/>
                <a:cs typeface="Calibri" panose="020F0502020204030204" pitchFamily="34" charset="0"/>
              </a:rPr>
              <a:t>DISADVANTAGES OF GEAR DRIVES</a:t>
            </a:r>
            <a:r>
              <a:rPr lang="en-US" sz="2800" dirty="0">
                <a:latin typeface="+mn-lt"/>
              </a:rPr>
              <a:t>:</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mn-lt"/>
              </a:rPr>
              <a:t>They have no flexibility</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mn-lt"/>
              </a:rPr>
              <a:t>They are less economical compared to belt and chain drives</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mn-lt"/>
              </a:rPr>
              <a:t>Gear drives cannot be used for shafts with large center distances</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mn-lt"/>
              </a:rPr>
              <a:t>These drives require regular lubrication and a more complicated process of applying it</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mn-lt"/>
              </a:rPr>
              <a:t>Noise and vibrations are increased at a high speed</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mn-lt"/>
              </a:rPr>
              <a:t>Some part of the machine can get permanently damaged because of the toothed wheel of gears. This is more common in case of excessive loading</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mn-lt"/>
              </a:rPr>
              <a:t>Using multiple gears increase the machine’s overall weight</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mn-lt"/>
              </a:rPr>
              <a:t>Not suitable for transmitting motion over a large distance</a:t>
            </a:r>
          </a:p>
          <a:p>
            <a:pPr marL="457200" indent="-457200" algn="just" eaLnBrk="1" fontAlgn="t" hangingPunct="1">
              <a:lnSpc>
                <a:spcPct val="150000"/>
              </a:lnSpc>
              <a:spcBef>
                <a:spcPts val="0"/>
              </a:spcBef>
              <a:spcAft>
                <a:spcPts val="0"/>
              </a:spcAft>
              <a:buFont typeface="+mj-lt"/>
              <a:buAutoNum type="arabicPeriod"/>
              <a:defRPr/>
            </a:pPr>
            <a:r>
              <a:rPr lang="en-US" sz="2000" dirty="0">
                <a:latin typeface="+mn-lt"/>
              </a:rPr>
              <a:t>They are not ideal for large velocities</a:t>
            </a:r>
          </a:p>
          <a:p>
            <a:pPr algn="just" eaLnBrk="1" fontAlgn="t" hangingPunct="1">
              <a:lnSpc>
                <a:spcPct val="150000"/>
              </a:lnSpc>
              <a:spcBef>
                <a:spcPts val="0"/>
              </a:spcBef>
              <a:spcAft>
                <a:spcPts val="0"/>
              </a:spcAft>
              <a:buFont typeface="Arial" panose="020B0604020202020204" pitchFamily="34" charset="0"/>
              <a:buChar char="•"/>
              <a:defRPr/>
            </a:pPr>
            <a:endParaRPr lang="en-US" sz="2000" dirty="0">
              <a:latin typeface="+mn-lt"/>
            </a:endParaRPr>
          </a:p>
        </p:txBody>
      </p:sp>
      <p:sp>
        <p:nvSpPr>
          <p:cNvPr id="4" name="Title 1">
            <a:extLst>
              <a:ext uri="{FF2B5EF4-FFF2-40B4-BE49-F238E27FC236}">
                <a16:creationId xmlns="" xmlns:a16="http://schemas.microsoft.com/office/drawing/2014/main" id="{0512D1E2-EA32-48A8-9CC9-404515BF4417}"/>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 xmlns:a16="http://schemas.microsoft.com/office/drawing/2014/main" id="{6F9E0157-5AE1-42AD-9DEA-03400FC0CED3}"/>
              </a:ext>
            </a:extLst>
          </p:cNvPr>
          <p:cNvSpPr>
            <a:spLocks noChangeArrowheads="1"/>
          </p:cNvSpPr>
          <p:nvPr/>
        </p:nvSpPr>
        <p:spPr bwMode="auto">
          <a:xfrm>
            <a:off x="374650" y="744399"/>
            <a:ext cx="9378950" cy="5000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lnSpc>
                <a:spcPct val="200000"/>
              </a:lnSpc>
              <a:spcBef>
                <a:spcPct val="0"/>
              </a:spcBef>
              <a:buClrTx/>
              <a:buSzTx/>
              <a:buFontTx/>
              <a:buNone/>
            </a:pPr>
            <a:r>
              <a:rPr lang="en-US" altLang="en-US" dirty="0">
                <a:solidFill>
                  <a:schemeClr val="tx1"/>
                </a:solidFill>
                <a:latin typeface="Calibri" panose="020F0502020204030204" pitchFamily="34" charset="0"/>
              </a:rPr>
              <a:t>Electric motor to be used as a drive are selected according to the types of characteristics of the Load lot of applications can be driven by more than one type of motor selection of a specific type of motor does not exclude other types to be used for the same application.</a:t>
            </a:r>
          </a:p>
          <a:p>
            <a:pPr eaLnBrk="1" hangingPunct="1">
              <a:lnSpc>
                <a:spcPct val="200000"/>
              </a:lnSpc>
              <a:spcBef>
                <a:spcPct val="0"/>
              </a:spcBef>
              <a:buClrTx/>
              <a:buSzTx/>
              <a:buFontTx/>
              <a:buNone/>
            </a:pPr>
            <a:endParaRPr lang="en-US" altLang="en-US" dirty="0">
              <a:solidFill>
                <a:schemeClr val="tx1"/>
              </a:solidFill>
              <a:latin typeface="Calibri" panose="020F0502020204030204" pitchFamily="34" charset="0"/>
            </a:endParaRPr>
          </a:p>
          <a:p>
            <a:pPr marL="342900" indent="-342900" eaLnBrk="1" hangingPunct="1">
              <a:lnSpc>
                <a:spcPct val="200000"/>
              </a:lnSpc>
              <a:spcBef>
                <a:spcPct val="0"/>
              </a:spcBef>
              <a:buClrTx/>
              <a:buSzTx/>
              <a:buFontTx/>
              <a:buAutoNum type="arabicPeriod"/>
            </a:pPr>
            <a:r>
              <a:rPr lang="en-US" altLang="en-US" dirty="0">
                <a:solidFill>
                  <a:schemeClr val="tx1"/>
                </a:solidFill>
                <a:latin typeface="Calibri" panose="020F0502020204030204" pitchFamily="34" charset="0"/>
              </a:rPr>
              <a:t>Electrical Characteristics</a:t>
            </a:r>
          </a:p>
          <a:p>
            <a:pPr marL="342900" indent="-342900" eaLnBrk="1" hangingPunct="1">
              <a:lnSpc>
                <a:spcPct val="200000"/>
              </a:lnSpc>
              <a:spcBef>
                <a:spcPct val="0"/>
              </a:spcBef>
              <a:buClrTx/>
              <a:buSzTx/>
              <a:buFontTx/>
              <a:buAutoNum type="arabicPeriod"/>
            </a:pPr>
            <a:r>
              <a:rPr lang="en-US" altLang="en-US" dirty="0">
                <a:solidFill>
                  <a:schemeClr val="tx1"/>
                </a:solidFill>
                <a:latin typeface="Calibri" panose="020F0502020204030204" pitchFamily="34" charset="0"/>
              </a:rPr>
              <a:t>Mechanical Considerations</a:t>
            </a:r>
          </a:p>
          <a:p>
            <a:pPr marL="342900" indent="-342900" eaLnBrk="1" hangingPunct="1">
              <a:lnSpc>
                <a:spcPct val="200000"/>
              </a:lnSpc>
              <a:spcBef>
                <a:spcPct val="0"/>
              </a:spcBef>
              <a:buClrTx/>
              <a:buSzTx/>
              <a:buFontTx/>
              <a:buAutoNum type="arabicPeriod"/>
            </a:pPr>
            <a:endParaRPr lang="en-US" altLang="en-US" dirty="0">
              <a:solidFill>
                <a:schemeClr val="tx1"/>
              </a:solidFill>
              <a:latin typeface="Calibri" panose="020F0502020204030204" pitchFamily="34" charset="0"/>
            </a:endParaRPr>
          </a:p>
          <a:p>
            <a:pPr eaLnBrk="1" hangingPunct="1">
              <a:lnSpc>
                <a:spcPct val="200000"/>
              </a:lnSpc>
              <a:spcBef>
                <a:spcPct val="0"/>
              </a:spcBef>
              <a:buClrTx/>
              <a:buSzTx/>
              <a:buFontTx/>
              <a:buNone/>
            </a:pPr>
            <a:endParaRPr lang="en-US" altLang="en-US" dirty="0">
              <a:solidFill>
                <a:schemeClr val="tx1"/>
              </a:solidFill>
              <a:latin typeface="Calibri" panose="020F0502020204030204" pitchFamily="34" charset="0"/>
            </a:endParaRPr>
          </a:p>
          <a:p>
            <a:pPr eaLnBrk="1" hangingPunct="1">
              <a:lnSpc>
                <a:spcPct val="200000"/>
              </a:lnSpc>
              <a:spcBef>
                <a:spcPct val="0"/>
              </a:spcBef>
              <a:buClrTx/>
              <a:buSzTx/>
              <a:buFontTx/>
              <a:buNone/>
            </a:pPr>
            <a:endParaRPr lang="en-US" altLang="en-US" dirty="0">
              <a:solidFill>
                <a:schemeClr val="tx1"/>
              </a:solidFill>
              <a:latin typeface="Calibri" panose="020F0502020204030204" pitchFamily="34" charset="0"/>
            </a:endParaRPr>
          </a:p>
        </p:txBody>
      </p:sp>
      <p:graphicFrame>
        <p:nvGraphicFramePr>
          <p:cNvPr id="2" name="Table 2">
            <a:extLst>
              <a:ext uri="{FF2B5EF4-FFF2-40B4-BE49-F238E27FC236}">
                <a16:creationId xmlns="" xmlns:a16="http://schemas.microsoft.com/office/drawing/2014/main" id="{ACDCE0A9-F9B1-4A65-9F52-4C2CD7AFC608}"/>
              </a:ext>
            </a:extLst>
          </p:cNvPr>
          <p:cNvGraphicFramePr>
            <a:graphicFrameLocks noGrp="1"/>
          </p:cNvGraphicFramePr>
          <p:nvPr/>
        </p:nvGraphicFramePr>
        <p:xfrm>
          <a:off x="662610" y="348606"/>
          <a:ext cx="8839200" cy="457200"/>
        </p:xfrm>
        <a:graphic>
          <a:graphicData uri="http://schemas.openxmlformats.org/drawingml/2006/table">
            <a:tbl>
              <a:tblPr firstRow="1" bandRow="1">
                <a:tableStyleId>{5C22544A-7EE6-4342-B048-85BDC9FD1C3A}</a:tableStyleId>
              </a:tblPr>
              <a:tblGrid>
                <a:gridCol w="8839200">
                  <a:extLst>
                    <a:ext uri="{9D8B030D-6E8A-4147-A177-3AD203B41FA5}">
                      <a16:colId xmlns="" xmlns:a16="http://schemas.microsoft.com/office/drawing/2014/main" val="1790810833"/>
                    </a:ext>
                  </a:extLst>
                </a:gridCol>
              </a:tblGrid>
              <a:tr h="370840">
                <a:tc>
                  <a:txBody>
                    <a:bodyPr/>
                    <a:lstStyle/>
                    <a:p>
                      <a:r>
                        <a:rPr lang="en-US" sz="2400" dirty="0">
                          <a:solidFill>
                            <a:schemeClr val="accent2">
                              <a:lumMod val="50000"/>
                            </a:schemeClr>
                          </a:solidFill>
                          <a:latin typeface="Calibri" panose="020F0502020204030204" pitchFamily="34" charset="0"/>
                          <a:cs typeface="Calibri" panose="020F0502020204030204" pitchFamily="34" charset="0"/>
                        </a:rPr>
                        <a:t>SELECTION OF MOTORS FOR DIFFERENT TYPES OF DOMESTIC LOADS</a:t>
                      </a:r>
                      <a:endParaRPr lang="en-IN" sz="2400" dirty="0">
                        <a:solidFill>
                          <a:schemeClr val="accent2">
                            <a:lumMod val="50000"/>
                          </a:schemeClr>
                        </a:solidFill>
                        <a:latin typeface="Calibri" panose="020F0502020204030204" pitchFamily="34" charset="0"/>
                        <a:cs typeface="Calibri" panose="020F0502020204030204" pitchFamily="34" charset="0"/>
                      </a:endParaRPr>
                    </a:p>
                  </a:txBody>
                  <a:tcPr>
                    <a:noFill/>
                  </a:tcPr>
                </a:tc>
                <a:extLst>
                  <a:ext uri="{0D108BD9-81ED-4DB2-BD59-A6C34878D82A}">
                    <a16:rowId xmlns="" xmlns:a16="http://schemas.microsoft.com/office/drawing/2014/main" val="1500228559"/>
                  </a:ext>
                </a:extLst>
              </a:tr>
            </a:tbl>
          </a:graphicData>
        </a:graphic>
      </p:graphicFrame>
      <p:sp>
        <p:nvSpPr>
          <p:cNvPr id="3" name="Title 1">
            <a:extLst>
              <a:ext uri="{FF2B5EF4-FFF2-40B4-BE49-F238E27FC236}">
                <a16:creationId xmlns="" xmlns:a16="http://schemas.microsoft.com/office/drawing/2014/main" id="{1C6199DF-B636-4385-9DB5-0D6858A96040}"/>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ECDFC851-FE6D-42ED-9D79-293B33B4CBF2}"/>
              </a:ext>
            </a:extLst>
          </p:cNvPr>
          <p:cNvSpPr txBox="1"/>
          <p:nvPr/>
        </p:nvSpPr>
        <p:spPr>
          <a:xfrm>
            <a:off x="384312" y="477077"/>
            <a:ext cx="9541565" cy="5450851"/>
          </a:xfrm>
          <a:prstGeom prst="rect">
            <a:avLst/>
          </a:prstGeom>
          <a:noFill/>
        </p:spPr>
        <p:txBody>
          <a:bodyPr wrap="square">
            <a:spAutoFit/>
          </a:bodyPr>
          <a:lstStyle/>
          <a:p>
            <a:pPr algn="ctr">
              <a:lnSpc>
                <a:spcPct val="150000"/>
              </a:lnSpc>
            </a:pPr>
            <a:r>
              <a:rPr lang="en-US" sz="2000" b="1" dirty="0">
                <a:solidFill>
                  <a:schemeClr val="accent3">
                    <a:lumMod val="50000"/>
                  </a:schemeClr>
                </a:solidFill>
                <a:latin typeface="Calibri" panose="020F0502020204030204" pitchFamily="34" charset="0"/>
                <a:cs typeface="Calibri" panose="020F0502020204030204" pitchFamily="34" charset="0"/>
              </a:rPr>
              <a:t>AC MOTORS</a:t>
            </a:r>
          </a:p>
          <a:p>
            <a:pPr>
              <a:lnSpc>
                <a:spcPct val="150000"/>
              </a:lnSpc>
            </a:pPr>
            <a:r>
              <a:rPr lang="en-US" dirty="0">
                <a:latin typeface="Calibri" panose="020F0502020204030204" pitchFamily="34" charset="0"/>
                <a:cs typeface="Calibri" panose="020F0502020204030204" pitchFamily="34" charset="0"/>
              </a:rPr>
              <a:t>	Here, the current is alternating, and so the motor will run but only at sine-wave frequency. Given below are the two types of AC motors</a:t>
            </a:r>
          </a:p>
          <a:p>
            <a:pPr>
              <a:lnSpc>
                <a:spcPct val="150000"/>
              </a:lnSpc>
            </a:pPr>
            <a:r>
              <a:rPr lang="en-US" b="1" dirty="0">
                <a:solidFill>
                  <a:schemeClr val="accent3">
                    <a:lumMod val="50000"/>
                  </a:schemeClr>
                </a:solidFill>
                <a:latin typeface="Calibri" panose="020F0502020204030204" pitchFamily="34" charset="0"/>
                <a:cs typeface="Calibri" panose="020F0502020204030204" pitchFamily="34" charset="0"/>
              </a:rPr>
              <a:t>Induction motors</a:t>
            </a:r>
            <a:r>
              <a:rPr lang="en-US" dirty="0">
                <a:latin typeface="Calibri" panose="020F0502020204030204" pitchFamily="34" charset="0"/>
                <a:cs typeface="Calibri" panose="020F0502020204030204" pitchFamily="34" charset="0"/>
              </a:rPr>
              <a:t>. Induction motors are regularly used for constant-speed and adjustable-speed drive applications. These are popular for automated industrial applications including general-purpose and inverter duty.</a:t>
            </a:r>
          </a:p>
          <a:p>
            <a:pPr>
              <a:lnSpc>
                <a:spcPct val="150000"/>
              </a:lnSpc>
            </a:pPr>
            <a:r>
              <a:rPr lang="en-US" b="1" dirty="0">
                <a:solidFill>
                  <a:schemeClr val="accent3">
                    <a:lumMod val="50000"/>
                  </a:schemeClr>
                </a:solidFill>
                <a:latin typeface="Calibri" panose="020F0502020204030204" pitchFamily="34" charset="0"/>
                <a:cs typeface="Calibri" panose="020F0502020204030204" pitchFamily="34" charset="0"/>
              </a:rPr>
              <a:t>Synchronous AC motors. </a:t>
            </a:r>
            <a:r>
              <a:rPr lang="en-US" dirty="0">
                <a:latin typeface="Calibri" panose="020F0502020204030204" pitchFamily="34" charset="0"/>
                <a:cs typeface="Calibri" panose="020F0502020204030204" pitchFamily="34" charset="0"/>
              </a:rPr>
              <a:t>These are three-phase AC motors that run at synchronous speed without a slip. Unlike induction motors, these are not self-starting, and have to be run up to synchronous speed by some means before these can be synchronized to the supply. These motors are used when load keeps changing and speed is critical. These are mainly used in constant-speed applications.</a:t>
            </a:r>
          </a:p>
          <a:p>
            <a:pPr>
              <a:lnSpc>
                <a:spcPct val="150000"/>
              </a:lnSpc>
            </a:pPr>
            <a:r>
              <a:rPr lang="en-US" b="1" dirty="0">
                <a:solidFill>
                  <a:schemeClr val="accent3">
                    <a:lumMod val="50000"/>
                  </a:schemeClr>
                </a:solidFill>
                <a:latin typeface="Calibri" panose="020F0502020204030204" pitchFamily="34" charset="0"/>
                <a:cs typeface="Calibri" panose="020F0502020204030204" pitchFamily="34" charset="0"/>
              </a:rPr>
              <a:t>Single-phase AC motors. </a:t>
            </a:r>
            <a:r>
              <a:rPr lang="en-US" dirty="0">
                <a:latin typeface="Calibri" panose="020F0502020204030204" pitchFamily="34" charset="0"/>
                <a:cs typeface="Calibri" panose="020F0502020204030204" pitchFamily="34" charset="0"/>
              </a:rPr>
              <a:t>These are small-size motors used in domestic applications like fans, hair dryers, washing machines, vacuum cleaners, kitchen equipment, blowers, small power tools, dairy machinery, small farming equipment and so on.</a:t>
            </a:r>
          </a:p>
        </p:txBody>
      </p:sp>
      <p:sp>
        <p:nvSpPr>
          <p:cNvPr id="2" name="Title 1">
            <a:extLst>
              <a:ext uri="{FF2B5EF4-FFF2-40B4-BE49-F238E27FC236}">
                <a16:creationId xmlns="" xmlns:a16="http://schemas.microsoft.com/office/drawing/2014/main" id="{FA92ED5C-8075-4153-AA42-D32BA5B9E67F}"/>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extLst>
      <p:ext uri="{BB962C8B-B14F-4D97-AF65-F5344CB8AC3E}">
        <p14:creationId xmlns:p14="http://schemas.microsoft.com/office/powerpoint/2010/main" val="3451758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 xmlns:a16="http://schemas.microsoft.com/office/drawing/2014/main" id="{0826F4B5-C75D-4407-8AD3-4F801ED2657D}"/>
              </a:ext>
            </a:extLst>
          </p:cNvPr>
          <p:cNvSpPr>
            <a:spLocks noChangeArrowheads="1"/>
          </p:cNvSpPr>
          <p:nvPr/>
        </p:nvSpPr>
        <p:spPr bwMode="auto">
          <a:xfrm>
            <a:off x="415925" y="211138"/>
            <a:ext cx="11139488"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just" eaLnBrk="1" hangingPunct="1">
              <a:lnSpc>
                <a:spcPct val="200000"/>
              </a:lnSpc>
              <a:spcBef>
                <a:spcPct val="0"/>
              </a:spcBef>
              <a:buClrTx/>
              <a:buSzTx/>
              <a:buFontTx/>
              <a:buNone/>
            </a:pPr>
            <a:r>
              <a:rPr lang="en-US" altLang="en-US" sz="2000" b="1" dirty="0">
                <a:solidFill>
                  <a:schemeClr val="accent3">
                    <a:lumMod val="50000"/>
                  </a:schemeClr>
                </a:solidFill>
                <a:latin typeface="Calibri" panose="020F0502020204030204" pitchFamily="34" charset="0"/>
              </a:rPr>
              <a:t>1. Electrical Characteristics:</a:t>
            </a:r>
          </a:p>
          <a:p>
            <a:pPr algn="just" eaLnBrk="1" hangingPunct="1">
              <a:lnSpc>
                <a:spcPct val="200000"/>
              </a:lnSpc>
              <a:spcBef>
                <a:spcPct val="0"/>
              </a:spcBef>
              <a:buClrTx/>
              <a:buSzTx/>
              <a:buFontTx/>
              <a:buNone/>
            </a:pPr>
            <a:r>
              <a:rPr lang="en-US" altLang="en-US" b="1" dirty="0">
                <a:solidFill>
                  <a:schemeClr val="accent3">
                    <a:lumMod val="50000"/>
                  </a:schemeClr>
                </a:solidFill>
                <a:latin typeface="Calibri" panose="020F0502020204030204" pitchFamily="34" charset="0"/>
              </a:rPr>
              <a:t>(a) Operating or Running Characteristics of Electric Motors:</a:t>
            </a:r>
            <a:endParaRPr lang="en-US" altLang="en-US" dirty="0">
              <a:solidFill>
                <a:schemeClr val="accent3">
                  <a:lumMod val="50000"/>
                </a:schemeClr>
              </a:solidFill>
              <a:latin typeface="Calibri" panose="020F0502020204030204" pitchFamily="34" charset="0"/>
            </a:endParaRPr>
          </a:p>
          <a:p>
            <a:pPr algn="just" eaLnBrk="1" hangingPunct="1">
              <a:lnSpc>
                <a:spcPct val="200000"/>
              </a:lnSpc>
              <a:spcBef>
                <a:spcPct val="0"/>
              </a:spcBef>
              <a:buClrTx/>
              <a:buSzTx/>
              <a:buFontTx/>
              <a:buNone/>
            </a:pPr>
            <a:r>
              <a:rPr lang="en-US" altLang="en-US" dirty="0">
                <a:solidFill>
                  <a:schemeClr val="tx1"/>
                </a:solidFill>
                <a:latin typeface="Calibri" panose="020F0502020204030204" pitchFamily="34" charset="0"/>
              </a:rPr>
              <a:t>While studying electrical behavior of a machine under normal operating conditions, the speed-torque characteristic, speed- current characteristic, losses, efficiency, magnetizing current and power factor at various loads are kept in view. The last two factors, i.e., magnetizing current and power factor are to be considered in case of ac motors only.</a:t>
            </a:r>
          </a:p>
          <a:p>
            <a:pPr algn="just" eaLnBrk="1" hangingPunct="1">
              <a:lnSpc>
                <a:spcPct val="200000"/>
              </a:lnSpc>
              <a:spcBef>
                <a:spcPct val="0"/>
              </a:spcBef>
              <a:buClrTx/>
              <a:buSzTx/>
              <a:buFontTx/>
              <a:buNone/>
            </a:pPr>
            <a:r>
              <a:rPr lang="en-US" altLang="en-US" dirty="0">
                <a:solidFill>
                  <a:schemeClr val="tx1"/>
                </a:solidFill>
                <a:latin typeface="Calibri" panose="020F0502020204030204" pitchFamily="34" charset="0"/>
              </a:rPr>
              <a:t>Other features, such as temperature rise and insulation strength, are taken care of by Indian Standard Specifications, therefore if a motor is purchased built by a reputed manufacturer in accordance with the appropriate specifications, it will prove satisfactory in these respects.</a:t>
            </a:r>
          </a:p>
          <a:p>
            <a:pPr algn="just" eaLnBrk="1" hangingPunct="1">
              <a:lnSpc>
                <a:spcPct val="200000"/>
              </a:lnSpc>
              <a:spcBef>
                <a:spcPct val="0"/>
              </a:spcBef>
              <a:buClrTx/>
              <a:buSzTx/>
              <a:buFontTx/>
              <a:buNone/>
            </a:pPr>
            <a:r>
              <a:rPr lang="en-US" altLang="en-US" dirty="0">
                <a:solidFill>
                  <a:schemeClr val="tx1"/>
                </a:solidFill>
                <a:latin typeface="Calibri" panose="020F0502020204030204" pitchFamily="34" charset="0"/>
              </a:rPr>
              <a:t/>
            </a:r>
            <a:br>
              <a:rPr lang="en-US" altLang="en-US" dirty="0">
                <a:solidFill>
                  <a:schemeClr val="tx1"/>
                </a:solidFill>
                <a:latin typeface="Calibri" panose="020F0502020204030204" pitchFamily="34" charset="0"/>
              </a:rPr>
            </a:br>
            <a:endParaRPr lang="en-IN" altLang="en-US" dirty="0">
              <a:solidFill>
                <a:schemeClr val="tx1"/>
              </a:solidFill>
              <a:latin typeface="Calibri" panose="020F0502020204030204" pitchFamily="34" charset="0"/>
            </a:endParaRPr>
          </a:p>
        </p:txBody>
      </p:sp>
      <p:sp>
        <p:nvSpPr>
          <p:cNvPr id="2" name="Title 1">
            <a:extLst>
              <a:ext uri="{FF2B5EF4-FFF2-40B4-BE49-F238E27FC236}">
                <a16:creationId xmlns="" xmlns:a16="http://schemas.microsoft.com/office/drawing/2014/main" id="{A0AA0FF4-2677-400D-8E28-53AE97C266A9}"/>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4AC667A-EA14-41B9-AF7F-58FE4FAF05DF}"/>
              </a:ext>
            </a:extLst>
          </p:cNvPr>
          <p:cNvSpPr/>
          <p:nvPr/>
        </p:nvSpPr>
        <p:spPr>
          <a:xfrm>
            <a:off x="471488" y="750888"/>
            <a:ext cx="11304587" cy="4204356"/>
          </a:xfrm>
          <a:prstGeom prst="rect">
            <a:avLst/>
          </a:prstGeom>
        </p:spPr>
        <p:txBody>
          <a:bodyPr>
            <a:spAutoFit/>
          </a:bodyPr>
          <a:lstStyle/>
          <a:p>
            <a:pPr algn="just" eaLnBrk="1" fontAlgn="auto" hangingPunct="1">
              <a:lnSpc>
                <a:spcPct val="150000"/>
              </a:lnSpc>
              <a:spcBef>
                <a:spcPts val="0"/>
              </a:spcBef>
              <a:spcAft>
                <a:spcPts val="0"/>
              </a:spcAft>
              <a:defRPr/>
            </a:pPr>
            <a:r>
              <a:rPr lang="en-US" b="1" dirty="0">
                <a:solidFill>
                  <a:schemeClr val="accent3">
                    <a:lumMod val="50000"/>
                  </a:schemeClr>
                </a:solidFill>
                <a:latin typeface="Calibri" panose="020F0502020204030204" pitchFamily="34" charset="0"/>
                <a:cs typeface="Calibri" panose="020F0502020204030204" pitchFamily="34" charset="0"/>
              </a:rPr>
              <a:t>(b) Starting Characteristics of Electric Motors:</a:t>
            </a:r>
            <a:endParaRPr lang="en-US" dirty="0">
              <a:solidFill>
                <a:schemeClr val="accent3">
                  <a:lumMod val="50000"/>
                </a:schemeClr>
              </a:solidFill>
              <a:latin typeface="Calibri" panose="020F0502020204030204" pitchFamily="34" charset="0"/>
              <a:cs typeface="Calibri" panose="020F0502020204030204" pitchFamily="34" charset="0"/>
            </a:endParaRPr>
          </a:p>
          <a:p>
            <a:pPr algn="just" eaLnBrk="1" fontAlgn="auto" hangingPunct="1">
              <a:lnSpc>
                <a:spcPct val="150000"/>
              </a:lnSpc>
              <a:spcBef>
                <a:spcPts val="0"/>
              </a:spcBef>
              <a:spcAft>
                <a:spcPts val="0"/>
              </a:spcAft>
              <a:defRPr/>
            </a:pPr>
            <a:r>
              <a:rPr lang="en-US" dirty="0">
                <a:latin typeface="Calibri" panose="020F0502020204030204" pitchFamily="34" charset="0"/>
                <a:cs typeface="Calibri" panose="020F0502020204030204" pitchFamily="34" charset="0"/>
              </a:rPr>
              <a:t>The study of starting characteristics of a motor is essential to know whether the starting torque that the motor is capable of developing is sufficient to start and accelerate the motor and its load to the rated speed in a reasonable time or not. This feature is very important particularly when the motor is to be selected for the services in which either it is to start against full-load torque (as for driving grinding mills or expellers) or it is to be stopped and started very frequently (as in case of lifts and hoists), i.e., where high starting torque is essential.</a:t>
            </a:r>
          </a:p>
          <a:p>
            <a:pPr algn="just" eaLnBrk="1" fontAlgn="auto" hangingPunct="1">
              <a:lnSpc>
                <a:spcPct val="150000"/>
              </a:lnSpc>
              <a:spcBef>
                <a:spcPts val="0"/>
              </a:spcBef>
              <a:spcAft>
                <a:spcPts val="0"/>
              </a:spcAft>
              <a:defRPr/>
            </a:pPr>
            <a:r>
              <a:rPr lang="en-US" dirty="0">
                <a:latin typeface="Calibri" panose="020F0502020204030204" pitchFamily="34" charset="0"/>
                <a:cs typeface="Calibri" panose="020F0502020204030204" pitchFamily="34" charset="0"/>
              </a:rPr>
              <a:t>The torque developed by the motor at the starting is required to overcome the initial static friction and accelerate the motor and load to the full speed. The torque required to overcome the initial static friction cannot be easily determined and in certain cases as for starting a machine, which has been out of use for some time, it may be much more than the full-load torque. The torque for accelerating depends upon the load torque.</a:t>
            </a:r>
          </a:p>
        </p:txBody>
      </p:sp>
      <p:sp>
        <p:nvSpPr>
          <p:cNvPr id="4" name="Title 1">
            <a:extLst>
              <a:ext uri="{FF2B5EF4-FFF2-40B4-BE49-F238E27FC236}">
                <a16:creationId xmlns="" xmlns:a16="http://schemas.microsoft.com/office/drawing/2014/main" id="{4FFA3E29-025B-4B18-A3D0-BA6187D9423C}"/>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a:extLst>
              <a:ext uri="{FF2B5EF4-FFF2-40B4-BE49-F238E27FC236}">
                <a16:creationId xmlns="" xmlns:a16="http://schemas.microsoft.com/office/drawing/2014/main" id="{C81D297E-897E-40DC-88D0-CCE2125FE29F}"/>
              </a:ext>
            </a:extLst>
          </p:cNvPr>
          <p:cNvSpPr>
            <a:spLocks noChangeArrowheads="1"/>
          </p:cNvSpPr>
          <p:nvPr/>
        </p:nvSpPr>
        <p:spPr bwMode="auto">
          <a:xfrm>
            <a:off x="415925" y="322263"/>
            <a:ext cx="11110913" cy="4315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just" eaLnBrk="1" hangingPunct="1">
              <a:lnSpc>
                <a:spcPct val="200000"/>
              </a:lnSpc>
              <a:spcBef>
                <a:spcPct val="0"/>
              </a:spcBef>
              <a:buClrTx/>
              <a:buSzTx/>
              <a:buFontTx/>
              <a:buNone/>
            </a:pPr>
            <a:r>
              <a:rPr lang="en-US" altLang="en-US" sz="2000" b="1" dirty="0">
                <a:solidFill>
                  <a:schemeClr val="accent3">
                    <a:lumMod val="50000"/>
                  </a:schemeClr>
                </a:solidFill>
                <a:latin typeface="Calibri" panose="020F0502020204030204" pitchFamily="34" charset="0"/>
              </a:rPr>
              <a:t> (c)  Speed Control:</a:t>
            </a:r>
            <a:endParaRPr lang="en-US" altLang="en-US" sz="2000" dirty="0">
              <a:solidFill>
                <a:schemeClr val="accent3">
                  <a:lumMod val="50000"/>
                </a:schemeClr>
              </a:solidFill>
              <a:latin typeface="Calibri" panose="020F0502020204030204" pitchFamily="34" charset="0"/>
            </a:endParaRPr>
          </a:p>
          <a:p>
            <a:pPr algn="just" eaLnBrk="1" hangingPunct="1">
              <a:lnSpc>
                <a:spcPct val="200000"/>
              </a:lnSpc>
              <a:spcBef>
                <a:spcPct val="0"/>
              </a:spcBef>
              <a:buClrTx/>
              <a:buSzTx/>
              <a:buFontTx/>
              <a:buNone/>
            </a:pPr>
            <a:r>
              <a:rPr lang="en-US" altLang="en-US" sz="2000" dirty="0">
                <a:solidFill>
                  <a:schemeClr val="tx1"/>
                </a:solidFill>
                <a:latin typeface="Calibri" panose="020F0502020204030204" pitchFamily="34" charset="0"/>
              </a:rPr>
              <a:t>Speed control means intentional change of the drive speed to a value required for performing the specific work process. This concept of speed control or adjustment should not be taken to include the natural change in speed which occurs due to change in the load on the drive shaft. The desired change in speed is accomplished by acting accordingly on the drive motor or on the transmission connecting it to the unit it serves to drive. This may be done manually by the operator or by means of some automatic control device.</a:t>
            </a:r>
          </a:p>
        </p:txBody>
      </p:sp>
      <p:sp>
        <p:nvSpPr>
          <p:cNvPr id="2" name="Title 1">
            <a:extLst>
              <a:ext uri="{FF2B5EF4-FFF2-40B4-BE49-F238E27FC236}">
                <a16:creationId xmlns="" xmlns:a16="http://schemas.microsoft.com/office/drawing/2014/main" id="{2E05A78A-9379-4593-8509-6136CFB40C82}"/>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a:extLst>
              <a:ext uri="{FF2B5EF4-FFF2-40B4-BE49-F238E27FC236}">
                <a16:creationId xmlns="" xmlns:a16="http://schemas.microsoft.com/office/drawing/2014/main" id="{1A69C535-6836-4BEB-A0DD-2C8C336260DC}"/>
              </a:ext>
            </a:extLst>
          </p:cNvPr>
          <p:cNvSpPr>
            <a:spLocks noChangeArrowheads="1"/>
          </p:cNvSpPr>
          <p:nvPr/>
        </p:nvSpPr>
        <p:spPr bwMode="auto">
          <a:xfrm>
            <a:off x="471488" y="211138"/>
            <a:ext cx="11069637"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just" eaLnBrk="1" hangingPunct="1">
              <a:lnSpc>
                <a:spcPct val="150000"/>
              </a:lnSpc>
              <a:spcBef>
                <a:spcPct val="0"/>
              </a:spcBef>
              <a:buClrTx/>
              <a:buSzTx/>
              <a:buFontTx/>
              <a:buNone/>
            </a:pPr>
            <a:r>
              <a:rPr lang="en-US" altLang="en-US" sz="2000" b="1" dirty="0">
                <a:solidFill>
                  <a:schemeClr val="accent3">
                    <a:lumMod val="50000"/>
                  </a:schemeClr>
                </a:solidFill>
                <a:latin typeface="Calibri" panose="020F0502020204030204" pitchFamily="34" charset="0"/>
              </a:rPr>
              <a:t>(d) Electric Braking:</a:t>
            </a:r>
            <a:endParaRPr lang="en-US" altLang="en-US" sz="2000" dirty="0">
              <a:solidFill>
                <a:schemeClr val="accent3">
                  <a:lumMod val="50000"/>
                </a:schemeClr>
              </a:solidFill>
              <a:latin typeface="Calibri" panose="020F0502020204030204" pitchFamily="34" charset="0"/>
            </a:endParaRPr>
          </a:p>
          <a:p>
            <a:pPr algn="just" eaLnBrk="1" hangingPunct="1">
              <a:lnSpc>
                <a:spcPct val="150000"/>
              </a:lnSpc>
              <a:spcBef>
                <a:spcPct val="0"/>
              </a:spcBef>
              <a:buClrTx/>
              <a:buSzTx/>
              <a:buFontTx/>
              <a:buNone/>
            </a:pPr>
            <a:r>
              <a:rPr lang="en-US" altLang="en-US" sz="2000" dirty="0">
                <a:solidFill>
                  <a:schemeClr val="tx1"/>
                </a:solidFill>
                <a:latin typeface="Calibri" panose="020F0502020204030204" pitchFamily="34" charset="0"/>
              </a:rPr>
              <a:t>If the load is removed from an electric motor and supply to it be disconnected, it will continue to run for some time due to inertia. The time elapsing before it stops will be especially long if the motor is massive and has run at high speed. It is essential, however, in many cases that the motor and its driven machine be stopped quickly (in machine tools, cranes, hoists etc.). In fact, quick stopping of a motor is more essential than quick starting. Delay in starting up a motor only causes the machinery to stand idle; a delay in stopping a motor may result in heavy damage to equipment or to the manufactured products and even the loss of human life.</a:t>
            </a:r>
          </a:p>
        </p:txBody>
      </p:sp>
      <p:sp>
        <p:nvSpPr>
          <p:cNvPr id="2" name="Title 1">
            <a:extLst>
              <a:ext uri="{FF2B5EF4-FFF2-40B4-BE49-F238E27FC236}">
                <a16:creationId xmlns="" xmlns:a16="http://schemas.microsoft.com/office/drawing/2014/main" id="{1DFE83E3-0874-453A-B068-BADC4CF51BD0}"/>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32858" y="2794715"/>
            <a:ext cx="6061091" cy="2796885"/>
          </a:xfrm>
          <a:prstGeom prst="rect">
            <a:avLst/>
          </a:prstGeom>
          <a:noFill/>
          <a:ln w="57150">
            <a:solidFill>
              <a:srgbClr val="FFC000"/>
            </a:solidFill>
            <a:miter lim="800000"/>
            <a:headEnd/>
            <a:tailEnd/>
          </a:ln>
          <a:extLst>
            <a:ext uri="{909E8E84-426E-40DD-AFC4-6F175D3DCCD1}">
              <a14:hiddenFill xmlns:a14="http://schemas.microsoft.com/office/drawing/2010/main">
                <a:solidFill>
                  <a:srgbClr val="FFFFFF"/>
                </a:solidFill>
              </a14:hiddenFill>
            </a:ext>
          </a:extLst>
        </p:spPr>
      </p:pic>
      <p:sp>
        <p:nvSpPr>
          <p:cNvPr id="4" name="Rectangle 3"/>
          <p:cNvSpPr/>
          <p:nvPr/>
        </p:nvSpPr>
        <p:spPr>
          <a:xfrm>
            <a:off x="636588" y="277813"/>
            <a:ext cx="8584685" cy="4572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r>
              <a:rPr lang="en-IN" sz="2400" b="1" dirty="0">
                <a:solidFill>
                  <a:schemeClr val="accent2">
                    <a:lumMod val="50000"/>
                  </a:schemeClr>
                </a:solidFill>
                <a:latin typeface="Calibri" pitchFamily="34" charset="0"/>
              </a:rPr>
              <a:t>CHARACTERISTICS OF DIFFERENT TYPES OF MECHANICAL LOADS</a:t>
            </a:r>
          </a:p>
        </p:txBody>
      </p:sp>
      <p:sp>
        <p:nvSpPr>
          <p:cNvPr id="6" name="Rectangle 5"/>
          <p:cNvSpPr/>
          <p:nvPr/>
        </p:nvSpPr>
        <p:spPr>
          <a:xfrm>
            <a:off x="636588" y="1196998"/>
            <a:ext cx="8700595" cy="1056805"/>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r>
              <a:rPr lang="en-IN" sz="2000" dirty="0">
                <a:solidFill>
                  <a:schemeClr val="tx1"/>
                </a:solidFill>
                <a:latin typeface="Calibri" pitchFamily="34" charset="0"/>
              </a:rPr>
              <a:t>1. </a:t>
            </a:r>
            <a:r>
              <a:rPr lang="en-IN" sz="2000" b="1" dirty="0">
                <a:solidFill>
                  <a:schemeClr val="tx1"/>
                </a:solidFill>
                <a:latin typeface="Calibri" pitchFamily="34" charset="0"/>
              </a:rPr>
              <a:t>Lifting load:</a:t>
            </a:r>
          </a:p>
          <a:p>
            <a:pPr eaLnBrk="1" fontAlgn="auto" hangingPunct="1">
              <a:spcBef>
                <a:spcPts val="0"/>
              </a:spcBef>
              <a:spcAft>
                <a:spcPts val="0"/>
              </a:spcAft>
              <a:defRPr/>
            </a:pPr>
            <a:r>
              <a:rPr lang="en-IN" sz="2000" dirty="0">
                <a:solidFill>
                  <a:schemeClr val="tx1"/>
                </a:solidFill>
                <a:latin typeface="Calibri" pitchFamily="34" charset="0"/>
              </a:rPr>
              <a:t>Such loads require constant torque at all the speeds. The speed torque is shown in figure below. as in fig. (a)</a:t>
            </a:r>
          </a:p>
        </p:txBody>
      </p:sp>
      <p:sp>
        <p:nvSpPr>
          <p:cNvPr id="2" name="Title 1">
            <a:extLst>
              <a:ext uri="{FF2B5EF4-FFF2-40B4-BE49-F238E27FC236}">
                <a16:creationId xmlns="" xmlns:a16="http://schemas.microsoft.com/office/drawing/2014/main" id="{157C5F79-1B80-4642-9BA0-25BF852E4077}"/>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extLst>
      <p:ext uri="{BB962C8B-B14F-4D97-AF65-F5344CB8AC3E}">
        <p14:creationId xmlns:p14="http://schemas.microsoft.com/office/powerpoint/2010/main" val="1948057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a:extLst>
              <a:ext uri="{FF2B5EF4-FFF2-40B4-BE49-F238E27FC236}">
                <a16:creationId xmlns="" xmlns:a16="http://schemas.microsoft.com/office/drawing/2014/main" id="{9E65FE6F-92D9-4AA3-A63F-0A46D3ACE8A8}"/>
              </a:ext>
            </a:extLst>
          </p:cNvPr>
          <p:cNvSpPr>
            <a:spLocks noChangeArrowheads="1"/>
          </p:cNvSpPr>
          <p:nvPr/>
        </p:nvSpPr>
        <p:spPr bwMode="auto">
          <a:xfrm>
            <a:off x="111125" y="209550"/>
            <a:ext cx="11650663" cy="637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just" eaLnBrk="1" hangingPunct="1">
              <a:lnSpc>
                <a:spcPct val="150000"/>
              </a:lnSpc>
              <a:spcBef>
                <a:spcPct val="0"/>
              </a:spcBef>
              <a:buClrTx/>
              <a:buSzTx/>
              <a:buFontTx/>
              <a:buNone/>
            </a:pPr>
            <a:r>
              <a:rPr lang="en-US" altLang="en-US" sz="2000" b="1" dirty="0">
                <a:solidFill>
                  <a:schemeClr val="accent3">
                    <a:lumMod val="50000"/>
                  </a:schemeClr>
                </a:solidFill>
                <a:latin typeface="Calibri" panose="020F0502020204030204" pitchFamily="34" charset="0"/>
              </a:rPr>
              <a:t>2. Mechanical Considerations:</a:t>
            </a:r>
          </a:p>
          <a:p>
            <a:pPr algn="just" eaLnBrk="1" hangingPunct="1">
              <a:lnSpc>
                <a:spcPct val="150000"/>
              </a:lnSpc>
              <a:spcBef>
                <a:spcPct val="0"/>
              </a:spcBef>
              <a:buClrTx/>
              <a:buSzTx/>
              <a:buFontTx/>
              <a:buNone/>
            </a:pPr>
            <a:r>
              <a:rPr lang="en-US" altLang="en-US" b="1" dirty="0">
                <a:solidFill>
                  <a:schemeClr val="accent3">
                    <a:lumMod val="50000"/>
                  </a:schemeClr>
                </a:solidFill>
                <a:latin typeface="Calibri" panose="020F0502020204030204" pitchFamily="34" charset="0"/>
              </a:rPr>
              <a:t>(a) Types of Enclosures:</a:t>
            </a:r>
            <a:endParaRPr lang="en-US" altLang="en-US" dirty="0">
              <a:solidFill>
                <a:schemeClr val="accent3">
                  <a:lumMod val="50000"/>
                </a:schemeClr>
              </a:solidFill>
              <a:latin typeface="Calibri" panose="020F0502020204030204" pitchFamily="34" charset="0"/>
            </a:endParaRPr>
          </a:p>
          <a:p>
            <a:pPr algn="just" eaLnBrk="1" hangingPunct="1">
              <a:lnSpc>
                <a:spcPct val="150000"/>
              </a:lnSpc>
              <a:spcBef>
                <a:spcPct val="0"/>
              </a:spcBef>
              <a:buClrTx/>
              <a:buSzTx/>
              <a:buFontTx/>
              <a:buNone/>
            </a:pPr>
            <a:r>
              <a:rPr lang="en-US" altLang="en-US" dirty="0">
                <a:solidFill>
                  <a:schemeClr val="tx1"/>
                </a:solidFill>
                <a:latin typeface="Calibri" panose="020F0502020204030204" pitchFamily="34" charset="0"/>
              </a:rPr>
              <a:t>In order to protect machines against the ingress of dirt and dust or larger foreign bodies like spanners, vermin etc. into it, it is desirable that some suitable enclosure be provided. But the enclosure provided for this protection will interfere with the free entry of cool air into the machine with the result that an enclosed machine does not give the same out­put as does an open type machine of the same dimensions for a given temperature rise.</a:t>
            </a:r>
          </a:p>
          <a:p>
            <a:pPr algn="just" eaLnBrk="1" hangingPunct="1">
              <a:lnSpc>
                <a:spcPct val="150000"/>
              </a:lnSpc>
              <a:spcBef>
                <a:spcPct val="0"/>
              </a:spcBef>
              <a:buClrTx/>
              <a:buSzTx/>
              <a:buFontTx/>
              <a:buNone/>
            </a:pPr>
            <a:r>
              <a:rPr lang="en-US" altLang="en-US" b="1" dirty="0">
                <a:solidFill>
                  <a:schemeClr val="accent3">
                    <a:lumMod val="50000"/>
                  </a:schemeClr>
                </a:solidFill>
                <a:latin typeface="Calibri" panose="020F0502020204030204" pitchFamily="34" charset="0"/>
              </a:rPr>
              <a:t>(b) T</a:t>
            </a:r>
            <a:r>
              <a:rPr lang="en-US" altLang="en-US" sz="2000" b="1" dirty="0">
                <a:solidFill>
                  <a:schemeClr val="accent3">
                    <a:lumMod val="50000"/>
                  </a:schemeClr>
                </a:solidFill>
                <a:latin typeface="Calibri" panose="020F0502020204030204" pitchFamily="34" charset="0"/>
              </a:rPr>
              <a:t>ypes of Bearings:</a:t>
            </a:r>
            <a:endParaRPr lang="en-US" altLang="en-US" sz="2000" dirty="0">
              <a:solidFill>
                <a:schemeClr val="accent3">
                  <a:lumMod val="50000"/>
                </a:schemeClr>
              </a:solidFill>
              <a:latin typeface="Calibri" panose="020F0502020204030204" pitchFamily="34" charset="0"/>
            </a:endParaRPr>
          </a:p>
          <a:p>
            <a:pPr algn="just" eaLnBrk="1" hangingPunct="1">
              <a:lnSpc>
                <a:spcPct val="150000"/>
              </a:lnSpc>
              <a:spcBef>
                <a:spcPct val="0"/>
              </a:spcBef>
              <a:buClrTx/>
              <a:buSzTx/>
              <a:buFontTx/>
              <a:buNone/>
            </a:pPr>
            <a:r>
              <a:rPr lang="en-US" altLang="en-US" sz="2000" dirty="0">
                <a:solidFill>
                  <a:schemeClr val="tx1"/>
                </a:solidFill>
                <a:latin typeface="Calibri" panose="020F0502020204030204" pitchFamily="34" charset="0"/>
              </a:rPr>
              <a:t>Bearings are those parts of a machine which house supports and restrain the rotating parts. The moving part of the bearing is known as journal and the stationary part that supports the moving part is known as bearing.</a:t>
            </a:r>
          </a:p>
          <a:p>
            <a:pPr algn="just" eaLnBrk="1" hangingPunct="1">
              <a:lnSpc>
                <a:spcPct val="150000"/>
              </a:lnSpc>
              <a:spcBef>
                <a:spcPct val="0"/>
              </a:spcBef>
              <a:buClrTx/>
              <a:buSzTx/>
              <a:buFontTx/>
              <a:buNone/>
            </a:pPr>
            <a:r>
              <a:rPr lang="en-US" altLang="en-US" sz="2000" b="1" dirty="0">
                <a:solidFill>
                  <a:schemeClr val="accent3">
                    <a:lumMod val="50000"/>
                  </a:schemeClr>
                </a:solidFill>
                <a:latin typeface="Calibri" panose="020F0502020204030204" pitchFamily="34" charset="0"/>
              </a:rPr>
              <a:t>The main functions of a bearing, besides supporting the rotating parts, are:</a:t>
            </a:r>
            <a:endParaRPr lang="en-US" altLang="en-US" sz="2000" dirty="0">
              <a:solidFill>
                <a:schemeClr val="accent3">
                  <a:lumMod val="50000"/>
                </a:schemeClr>
              </a:solidFill>
              <a:latin typeface="Calibri" panose="020F0502020204030204" pitchFamily="34" charset="0"/>
            </a:endParaRPr>
          </a:p>
          <a:p>
            <a:pPr algn="just" eaLnBrk="1" hangingPunct="1">
              <a:lnSpc>
                <a:spcPct val="150000"/>
              </a:lnSpc>
              <a:spcBef>
                <a:spcPct val="0"/>
              </a:spcBef>
              <a:buClrTx/>
              <a:buSzTx/>
              <a:buFontTx/>
              <a:buNone/>
            </a:pPr>
            <a:r>
              <a:rPr lang="en-US" altLang="en-US" sz="2000" dirty="0">
                <a:solidFill>
                  <a:schemeClr val="tx1"/>
                </a:solidFill>
                <a:latin typeface="Calibri" panose="020F0502020204030204" pitchFamily="34" charset="0"/>
              </a:rPr>
              <a:t>(</a:t>
            </a:r>
            <a:r>
              <a:rPr lang="en-US" altLang="en-US" sz="2000" dirty="0" err="1">
                <a:solidFill>
                  <a:schemeClr val="tx1"/>
                </a:solidFill>
                <a:latin typeface="Calibri" panose="020F0502020204030204" pitchFamily="34" charset="0"/>
              </a:rPr>
              <a:t>i</a:t>
            </a:r>
            <a:r>
              <a:rPr lang="en-US" altLang="en-US" sz="2000" dirty="0">
                <a:solidFill>
                  <a:schemeClr val="tx1"/>
                </a:solidFill>
                <a:latin typeface="Calibri" panose="020F0502020204030204" pitchFamily="34" charset="0"/>
              </a:rPr>
              <a:t>) To permit free rotation of the moving components with minimum friction and</a:t>
            </a:r>
          </a:p>
          <a:p>
            <a:pPr algn="just" eaLnBrk="1" hangingPunct="1">
              <a:lnSpc>
                <a:spcPct val="150000"/>
              </a:lnSpc>
              <a:spcBef>
                <a:spcPct val="0"/>
              </a:spcBef>
              <a:buClrTx/>
              <a:buSzTx/>
              <a:buFontTx/>
              <a:buNone/>
            </a:pPr>
            <a:r>
              <a:rPr lang="en-US" altLang="en-US" sz="2000" dirty="0">
                <a:solidFill>
                  <a:schemeClr val="tx1"/>
                </a:solidFill>
                <a:latin typeface="Calibri" panose="020F0502020204030204" pitchFamily="34" charset="0"/>
              </a:rPr>
              <a:t>(ii) To maintain the rotating member of the machine in a fixed physical location relative to the stationary member.</a:t>
            </a:r>
          </a:p>
          <a:p>
            <a:pPr algn="just" eaLnBrk="1" hangingPunct="1">
              <a:lnSpc>
                <a:spcPct val="150000"/>
              </a:lnSpc>
              <a:spcBef>
                <a:spcPct val="0"/>
              </a:spcBef>
              <a:buClrTx/>
              <a:buSzTx/>
              <a:buFontTx/>
              <a:buNone/>
            </a:pPr>
            <a:endParaRPr lang="en-US" altLang="en-US" dirty="0">
              <a:solidFill>
                <a:schemeClr val="tx1"/>
              </a:solidFill>
              <a:latin typeface="Calibri" panose="020F0502020204030204" pitchFamily="34" charset="0"/>
            </a:endParaRPr>
          </a:p>
        </p:txBody>
      </p:sp>
      <p:sp>
        <p:nvSpPr>
          <p:cNvPr id="2" name="Title 1">
            <a:extLst>
              <a:ext uri="{FF2B5EF4-FFF2-40B4-BE49-F238E27FC236}">
                <a16:creationId xmlns="" xmlns:a16="http://schemas.microsoft.com/office/drawing/2014/main" id="{466276DF-9B2B-4817-BE5B-790237696F4E}"/>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a:extLst>
              <a:ext uri="{FF2B5EF4-FFF2-40B4-BE49-F238E27FC236}">
                <a16:creationId xmlns="" xmlns:a16="http://schemas.microsoft.com/office/drawing/2014/main" id="{093CC25D-6E41-4DD3-9E92-5B32AC88B662}"/>
              </a:ext>
            </a:extLst>
          </p:cNvPr>
          <p:cNvSpPr>
            <a:spLocks noChangeArrowheads="1"/>
          </p:cNvSpPr>
          <p:nvPr/>
        </p:nvSpPr>
        <p:spPr bwMode="auto">
          <a:xfrm>
            <a:off x="277813" y="196850"/>
            <a:ext cx="11553825" cy="646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just" eaLnBrk="1" hangingPunct="1">
              <a:spcBef>
                <a:spcPct val="0"/>
              </a:spcBef>
              <a:buClrTx/>
              <a:buSzTx/>
              <a:buFontTx/>
              <a:buNone/>
            </a:pPr>
            <a:r>
              <a:rPr lang="en-US" altLang="en-US" b="1" dirty="0">
                <a:solidFill>
                  <a:schemeClr val="accent3">
                    <a:lumMod val="50000"/>
                  </a:schemeClr>
                </a:solidFill>
                <a:latin typeface="Calibri" panose="020F0502020204030204" pitchFamily="34" charset="0"/>
              </a:rPr>
              <a:t>(c) Types of Transmission of Drive:</a:t>
            </a:r>
            <a:endParaRPr lang="en-US" altLang="en-US" dirty="0">
              <a:solidFill>
                <a:schemeClr val="accent3">
                  <a:lumMod val="50000"/>
                </a:schemeClr>
              </a:solidFill>
              <a:latin typeface="Calibri" panose="020F0502020204030204" pitchFamily="34" charset="0"/>
            </a:endParaRPr>
          </a:p>
          <a:p>
            <a:pPr algn="just" eaLnBrk="1" hangingPunct="1">
              <a:spcBef>
                <a:spcPct val="0"/>
              </a:spcBef>
              <a:buClrTx/>
              <a:buSzTx/>
              <a:buFontTx/>
              <a:buNone/>
            </a:pPr>
            <a:r>
              <a:rPr lang="en-US" altLang="en-US" dirty="0">
                <a:solidFill>
                  <a:schemeClr val="tx1"/>
                </a:solidFill>
                <a:latin typeface="Calibri" panose="020F0502020204030204" pitchFamily="34" charset="0"/>
              </a:rPr>
              <a:t>Mechanical power available at the motor shaft has to be transmitted to the driven machine or machines. There are various methods of doing so.</a:t>
            </a:r>
          </a:p>
          <a:p>
            <a:pPr algn="just" eaLnBrk="1" hangingPunct="1">
              <a:spcBef>
                <a:spcPct val="0"/>
              </a:spcBef>
              <a:buClrTx/>
              <a:buSzTx/>
              <a:buFontTx/>
              <a:buNone/>
            </a:pPr>
            <a:endParaRPr lang="en-US" altLang="en-US" dirty="0">
              <a:solidFill>
                <a:schemeClr val="tx1"/>
              </a:solidFill>
              <a:latin typeface="Calibri" panose="020F0502020204030204" pitchFamily="34" charset="0"/>
            </a:endParaRPr>
          </a:p>
          <a:p>
            <a:pPr algn="just" eaLnBrk="1" hangingPunct="1">
              <a:spcBef>
                <a:spcPct val="0"/>
              </a:spcBef>
              <a:buClrTx/>
              <a:buSzTx/>
              <a:buFontTx/>
              <a:buNone/>
            </a:pPr>
            <a:r>
              <a:rPr lang="en-US" altLang="en-US" b="1" dirty="0">
                <a:solidFill>
                  <a:schemeClr val="accent3">
                    <a:lumMod val="50000"/>
                  </a:schemeClr>
                </a:solidFill>
                <a:latin typeface="Calibri" panose="020F0502020204030204" pitchFamily="34" charset="0"/>
              </a:rPr>
              <a:t>1. Direct Drive:</a:t>
            </a:r>
            <a:endParaRPr lang="en-US" altLang="en-US" dirty="0">
              <a:solidFill>
                <a:schemeClr val="accent3">
                  <a:lumMod val="50000"/>
                </a:schemeClr>
              </a:solidFill>
              <a:latin typeface="Calibri" panose="020F0502020204030204" pitchFamily="34" charset="0"/>
            </a:endParaRPr>
          </a:p>
          <a:p>
            <a:pPr algn="just" eaLnBrk="1" hangingPunct="1">
              <a:spcBef>
                <a:spcPct val="0"/>
              </a:spcBef>
              <a:buClrTx/>
              <a:buSzTx/>
              <a:buFontTx/>
              <a:buNone/>
            </a:pPr>
            <a:r>
              <a:rPr lang="en-US" altLang="en-US" dirty="0">
                <a:solidFill>
                  <a:schemeClr val="tx1"/>
                </a:solidFill>
                <a:latin typeface="Calibri" panose="020F0502020204030204" pitchFamily="34" charset="0"/>
              </a:rPr>
              <a:t>In this type of drive the driving member is connected direct to the driven member, without any interposed gearing, by means of solid or flexible coupling. It is the simplest method, space required is less than with belt drive and efficiency is 100 per cent</a:t>
            </a:r>
          </a:p>
          <a:p>
            <a:pPr algn="just" eaLnBrk="1" hangingPunct="1">
              <a:spcBef>
                <a:spcPct val="0"/>
              </a:spcBef>
              <a:buClrTx/>
              <a:buSzTx/>
              <a:buFontTx/>
              <a:buNone/>
            </a:pPr>
            <a:endParaRPr lang="en-US" altLang="en-US" dirty="0">
              <a:solidFill>
                <a:schemeClr val="tx1"/>
              </a:solidFill>
              <a:latin typeface="Calibri" panose="020F0502020204030204" pitchFamily="34" charset="0"/>
            </a:endParaRPr>
          </a:p>
          <a:p>
            <a:pPr algn="just" eaLnBrk="1" hangingPunct="1">
              <a:spcBef>
                <a:spcPct val="0"/>
              </a:spcBef>
              <a:buClrTx/>
              <a:buSzTx/>
              <a:buFontTx/>
              <a:buNone/>
            </a:pPr>
            <a:r>
              <a:rPr lang="en-US" altLang="en-US" b="1" dirty="0">
                <a:solidFill>
                  <a:schemeClr val="accent3">
                    <a:lumMod val="50000"/>
                  </a:schemeClr>
                </a:solidFill>
                <a:latin typeface="Calibri" panose="020F0502020204030204" pitchFamily="34" charset="0"/>
              </a:rPr>
              <a:t>2. Belt Drives:</a:t>
            </a:r>
            <a:endParaRPr lang="en-US" altLang="en-US" dirty="0">
              <a:solidFill>
                <a:schemeClr val="accent3">
                  <a:lumMod val="50000"/>
                </a:schemeClr>
              </a:solidFill>
              <a:latin typeface="Calibri" panose="020F0502020204030204" pitchFamily="34" charset="0"/>
            </a:endParaRPr>
          </a:p>
          <a:p>
            <a:pPr algn="just" eaLnBrk="1" hangingPunct="1">
              <a:spcBef>
                <a:spcPct val="0"/>
              </a:spcBef>
              <a:buClrTx/>
              <a:buSzTx/>
              <a:buFontTx/>
              <a:buNone/>
            </a:pPr>
            <a:r>
              <a:rPr lang="en-US" altLang="en-US" dirty="0">
                <a:solidFill>
                  <a:schemeClr val="tx1"/>
                </a:solidFill>
                <a:latin typeface="Calibri" panose="020F0502020204030204" pitchFamily="34" charset="0"/>
              </a:rPr>
              <a:t>These are the least expensive drives. These are employed where a speed change is desired in the transmission of power and where it is not absolutely essential to maintain a fixed speed ratio between the driving and driven shaft.</a:t>
            </a:r>
          </a:p>
          <a:p>
            <a:pPr algn="just" eaLnBrk="1" hangingPunct="1">
              <a:spcBef>
                <a:spcPct val="0"/>
              </a:spcBef>
              <a:buClrTx/>
              <a:buSzTx/>
              <a:buFontTx/>
              <a:buNone/>
            </a:pPr>
            <a:endParaRPr lang="en-US" altLang="en-US" dirty="0">
              <a:solidFill>
                <a:schemeClr val="tx1"/>
              </a:solidFill>
              <a:latin typeface="Calibri" panose="020F0502020204030204" pitchFamily="34" charset="0"/>
            </a:endParaRPr>
          </a:p>
          <a:p>
            <a:pPr algn="just" eaLnBrk="1" hangingPunct="1">
              <a:spcBef>
                <a:spcPct val="0"/>
              </a:spcBef>
              <a:buClrTx/>
              <a:buSzTx/>
              <a:buFontTx/>
              <a:buNone/>
            </a:pPr>
            <a:r>
              <a:rPr lang="en-US" altLang="en-US" b="1" dirty="0">
                <a:solidFill>
                  <a:schemeClr val="accent3">
                    <a:lumMod val="50000"/>
                  </a:schemeClr>
                </a:solidFill>
                <a:latin typeface="Calibri" panose="020F0502020204030204" pitchFamily="34" charset="0"/>
              </a:rPr>
              <a:t>3. Rope Drive:</a:t>
            </a:r>
            <a:endParaRPr lang="en-US" altLang="en-US" dirty="0">
              <a:solidFill>
                <a:schemeClr val="accent3">
                  <a:lumMod val="50000"/>
                </a:schemeClr>
              </a:solidFill>
              <a:latin typeface="Calibri" panose="020F0502020204030204" pitchFamily="34" charset="0"/>
            </a:endParaRPr>
          </a:p>
          <a:p>
            <a:pPr algn="just" eaLnBrk="1" hangingPunct="1">
              <a:spcBef>
                <a:spcPct val="0"/>
              </a:spcBef>
              <a:buClrTx/>
              <a:buSzTx/>
              <a:buFontTx/>
              <a:buNone/>
            </a:pPr>
            <a:r>
              <a:rPr lang="en-US" altLang="en-US" dirty="0">
                <a:solidFill>
                  <a:schemeClr val="tx1"/>
                </a:solidFill>
                <a:latin typeface="Calibri" panose="020F0502020204030204" pitchFamily="34" charset="0"/>
              </a:rPr>
              <a:t>Rope drive, the drive by means of ropes running over pulleys having a number of grooves, is used for power ranges beyond the limit of V-belt drive. It is a long center drive. Main advantages of rope drive are negligible slip and ability of taking sudden loads. </a:t>
            </a:r>
          </a:p>
          <a:p>
            <a:pPr algn="just" eaLnBrk="1" hangingPunct="1">
              <a:spcBef>
                <a:spcPct val="0"/>
              </a:spcBef>
              <a:buClrTx/>
              <a:buSzTx/>
              <a:buFontTx/>
              <a:buNone/>
            </a:pPr>
            <a:r>
              <a:rPr lang="en-US" altLang="en-US" b="1" dirty="0">
                <a:solidFill>
                  <a:schemeClr val="accent3">
                    <a:lumMod val="50000"/>
                  </a:schemeClr>
                </a:solidFill>
                <a:latin typeface="Calibri" panose="020F0502020204030204" pitchFamily="34" charset="0"/>
              </a:rPr>
              <a:t>4. Chain Drive:</a:t>
            </a:r>
            <a:endParaRPr lang="en-US" altLang="en-US" dirty="0">
              <a:solidFill>
                <a:schemeClr val="accent3">
                  <a:lumMod val="50000"/>
                </a:schemeClr>
              </a:solidFill>
              <a:latin typeface="Calibri" panose="020F0502020204030204" pitchFamily="34" charset="0"/>
            </a:endParaRPr>
          </a:p>
          <a:p>
            <a:pPr algn="just" eaLnBrk="1" hangingPunct="1">
              <a:spcBef>
                <a:spcPct val="0"/>
              </a:spcBef>
              <a:buClrTx/>
              <a:buSzTx/>
              <a:buFontTx/>
              <a:buNone/>
            </a:pPr>
            <a:r>
              <a:rPr lang="en-US" altLang="en-US" dirty="0">
                <a:solidFill>
                  <a:schemeClr val="tx1"/>
                </a:solidFill>
                <a:latin typeface="Calibri" panose="020F0502020204030204" pitchFamily="34" charset="0"/>
              </a:rPr>
              <a:t>Though chain drive is more costly than belt and rope drives but it is more efficient, can be used for high speed ratio (the limit being 7:1 with a distance between pulley center of about 1.5 to 2 times the diameter of the larger pulley) and has no slip.</a:t>
            </a:r>
          </a:p>
          <a:p>
            <a:pPr algn="just" eaLnBrk="1" hangingPunct="1">
              <a:spcBef>
                <a:spcPct val="0"/>
              </a:spcBef>
              <a:buClrTx/>
              <a:buSzTx/>
              <a:buFontTx/>
              <a:buNone/>
            </a:pPr>
            <a:endParaRPr lang="en-US" altLang="en-US" dirty="0">
              <a:solidFill>
                <a:schemeClr val="tx1"/>
              </a:solidFill>
              <a:latin typeface="Calibri" panose="020F0502020204030204" pitchFamily="34" charset="0"/>
            </a:endParaRPr>
          </a:p>
          <a:p>
            <a:pPr algn="just" eaLnBrk="1" hangingPunct="1">
              <a:spcBef>
                <a:spcPct val="0"/>
              </a:spcBef>
              <a:buClrTx/>
              <a:buSzTx/>
              <a:buFontTx/>
              <a:buNone/>
            </a:pPr>
            <a:endParaRPr lang="en-US" altLang="en-US" dirty="0">
              <a:solidFill>
                <a:schemeClr val="tx1"/>
              </a:solidFill>
              <a:latin typeface="Calibri" panose="020F0502020204030204" pitchFamily="34" charset="0"/>
            </a:endParaRPr>
          </a:p>
        </p:txBody>
      </p:sp>
      <p:sp>
        <p:nvSpPr>
          <p:cNvPr id="2" name="Title 1">
            <a:extLst>
              <a:ext uri="{FF2B5EF4-FFF2-40B4-BE49-F238E27FC236}">
                <a16:creationId xmlns="" xmlns:a16="http://schemas.microsoft.com/office/drawing/2014/main" id="{1A23FD18-4573-4E31-BD4E-3D896CD7FB23}"/>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a:extLst>
              <a:ext uri="{FF2B5EF4-FFF2-40B4-BE49-F238E27FC236}">
                <a16:creationId xmlns="" xmlns:a16="http://schemas.microsoft.com/office/drawing/2014/main" id="{D7D5E6D6-CC3D-4F9A-AC75-C41A169866C0}"/>
              </a:ext>
            </a:extLst>
          </p:cNvPr>
          <p:cNvSpPr>
            <a:spLocks noChangeArrowheads="1"/>
          </p:cNvSpPr>
          <p:nvPr/>
        </p:nvSpPr>
        <p:spPr bwMode="auto">
          <a:xfrm>
            <a:off x="360363" y="155575"/>
            <a:ext cx="11360150" cy="5450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just" eaLnBrk="1" hangingPunct="1">
              <a:lnSpc>
                <a:spcPct val="150000"/>
              </a:lnSpc>
              <a:spcBef>
                <a:spcPct val="0"/>
              </a:spcBef>
              <a:buClrTx/>
              <a:buSzTx/>
              <a:buFontTx/>
              <a:buNone/>
            </a:pPr>
            <a:r>
              <a:rPr lang="en-US" altLang="en-US" b="1" dirty="0">
                <a:solidFill>
                  <a:schemeClr val="accent3">
                    <a:lumMod val="50000"/>
                  </a:schemeClr>
                </a:solidFill>
                <a:latin typeface="Calibri" panose="020F0502020204030204" pitchFamily="34" charset="0"/>
              </a:rPr>
              <a:t>5. Gear Drive:</a:t>
            </a:r>
            <a:endParaRPr lang="en-US" altLang="en-US" dirty="0">
              <a:solidFill>
                <a:schemeClr val="accent3">
                  <a:lumMod val="50000"/>
                </a:schemeClr>
              </a:solidFill>
              <a:latin typeface="Calibri" panose="020F0502020204030204" pitchFamily="34" charset="0"/>
            </a:endParaRPr>
          </a:p>
          <a:p>
            <a:pPr algn="just" eaLnBrk="1" hangingPunct="1">
              <a:lnSpc>
                <a:spcPct val="150000"/>
              </a:lnSpc>
              <a:spcBef>
                <a:spcPct val="0"/>
              </a:spcBef>
              <a:buClrTx/>
              <a:buSzTx/>
              <a:buFontTx/>
              <a:buNone/>
            </a:pPr>
            <a:r>
              <a:rPr lang="en-US" altLang="en-US" dirty="0">
                <a:solidFill>
                  <a:schemeClr val="tx1"/>
                </a:solidFill>
                <a:latin typeface="Calibri" panose="020F0502020204030204" pitchFamily="34" charset="0"/>
              </a:rPr>
              <a:t>It is a short Centre positive drive. It is very important to have proper alignment in the absence of which, otherwise, we may have to pay in the form of bent motor shafts. It was the first form of power transmission in the early steam driven mills.</a:t>
            </a:r>
          </a:p>
          <a:p>
            <a:pPr algn="just" eaLnBrk="1" hangingPunct="1">
              <a:lnSpc>
                <a:spcPct val="150000"/>
              </a:lnSpc>
              <a:spcBef>
                <a:spcPct val="0"/>
              </a:spcBef>
              <a:buClrTx/>
              <a:buSzTx/>
              <a:buFontTx/>
              <a:buNone/>
            </a:pPr>
            <a:r>
              <a:rPr lang="en-US" altLang="en-US" b="1" dirty="0">
                <a:solidFill>
                  <a:schemeClr val="accent3">
                    <a:lumMod val="50000"/>
                  </a:schemeClr>
                </a:solidFill>
                <a:latin typeface="Calibri" panose="020F0502020204030204" pitchFamily="34" charset="0"/>
              </a:rPr>
              <a:t>6. Vertical Drive:</a:t>
            </a:r>
            <a:endParaRPr lang="en-US" altLang="en-US" dirty="0">
              <a:solidFill>
                <a:schemeClr val="accent3">
                  <a:lumMod val="50000"/>
                </a:schemeClr>
              </a:solidFill>
              <a:latin typeface="Calibri" panose="020F0502020204030204" pitchFamily="34" charset="0"/>
            </a:endParaRPr>
          </a:p>
          <a:p>
            <a:pPr algn="just" eaLnBrk="1" hangingPunct="1">
              <a:lnSpc>
                <a:spcPct val="150000"/>
              </a:lnSpc>
              <a:spcBef>
                <a:spcPct val="0"/>
              </a:spcBef>
              <a:buClrTx/>
              <a:buSzTx/>
              <a:buFontTx/>
              <a:buNone/>
            </a:pPr>
            <a:r>
              <a:rPr lang="en-US" altLang="en-US" dirty="0">
                <a:solidFill>
                  <a:schemeClr val="tx1"/>
                </a:solidFill>
                <a:latin typeface="Calibri" panose="020F0502020204030204" pitchFamily="34" charset="0"/>
              </a:rPr>
              <a:t>In this type of drive motor is arranged with its axis vertical. This arrangement frequently proves to be convenient.</a:t>
            </a:r>
          </a:p>
          <a:p>
            <a:pPr eaLnBrk="1" hangingPunct="1">
              <a:lnSpc>
                <a:spcPct val="150000"/>
              </a:lnSpc>
              <a:spcBef>
                <a:spcPct val="0"/>
              </a:spcBef>
              <a:buClrTx/>
              <a:buSzTx/>
              <a:buFontTx/>
              <a:buNone/>
            </a:pPr>
            <a:r>
              <a:rPr lang="en-US" altLang="en-US" b="1" dirty="0">
                <a:solidFill>
                  <a:schemeClr val="accent3">
                    <a:lumMod val="50000"/>
                  </a:schemeClr>
                </a:solidFill>
                <a:latin typeface="Calibri" panose="020F0502020204030204" pitchFamily="34" charset="0"/>
              </a:rPr>
              <a:t>7. Noise Level:</a:t>
            </a:r>
            <a:endParaRPr lang="en-US" altLang="en-US" dirty="0">
              <a:solidFill>
                <a:schemeClr val="accent3">
                  <a:lumMod val="50000"/>
                </a:schemeClr>
              </a:solidFill>
              <a:latin typeface="Calibri" panose="020F0502020204030204" pitchFamily="34" charset="0"/>
            </a:endParaRPr>
          </a:p>
          <a:p>
            <a:pPr eaLnBrk="1" hangingPunct="1">
              <a:lnSpc>
                <a:spcPct val="150000"/>
              </a:lnSpc>
              <a:spcBef>
                <a:spcPct val="0"/>
              </a:spcBef>
              <a:buClrTx/>
              <a:buSzTx/>
              <a:buFontTx/>
              <a:buNone/>
            </a:pPr>
            <a:r>
              <a:rPr lang="en-US" altLang="en-US" dirty="0">
                <a:solidFill>
                  <a:schemeClr val="tx1"/>
                </a:solidFill>
                <a:latin typeface="Calibri" panose="020F0502020204030204" pitchFamily="34" charset="0"/>
              </a:rPr>
              <a:t>A feature of importance in choosing a motor, as well as any other apparatus, is that of noise; extreme silence is, of course, essential in motors for domestic purposes, use in hospitals, theatres, another similar institutions. Even for ordinary industrial purposes it is essential to keep motor noise to a minimum because it causes fatigue to the workers and, therefore, affects the overall efficiency and output of the factory adversely. </a:t>
            </a:r>
          </a:p>
          <a:p>
            <a:pPr algn="just" eaLnBrk="1" hangingPunct="1">
              <a:lnSpc>
                <a:spcPct val="150000"/>
              </a:lnSpc>
              <a:spcBef>
                <a:spcPct val="0"/>
              </a:spcBef>
              <a:buClrTx/>
              <a:buSzTx/>
              <a:buFontTx/>
              <a:buNone/>
            </a:pPr>
            <a:endParaRPr lang="en-US" altLang="en-US" dirty="0">
              <a:solidFill>
                <a:schemeClr val="tx1"/>
              </a:solidFill>
              <a:latin typeface="Calibri" panose="020F0502020204030204" pitchFamily="34" charset="0"/>
            </a:endParaRPr>
          </a:p>
          <a:p>
            <a:pPr algn="just" eaLnBrk="1" hangingPunct="1">
              <a:lnSpc>
                <a:spcPct val="150000"/>
              </a:lnSpc>
              <a:spcBef>
                <a:spcPct val="0"/>
              </a:spcBef>
              <a:buClrTx/>
              <a:buSzTx/>
              <a:buFontTx/>
              <a:buNone/>
            </a:pPr>
            <a:endParaRPr lang="en-US" altLang="en-US" dirty="0">
              <a:solidFill>
                <a:schemeClr val="tx1"/>
              </a:solidFill>
              <a:latin typeface="Calibri" panose="020F0502020204030204" pitchFamily="34" charset="0"/>
            </a:endParaRPr>
          </a:p>
        </p:txBody>
      </p:sp>
      <p:sp>
        <p:nvSpPr>
          <p:cNvPr id="2" name="Title 1">
            <a:extLst>
              <a:ext uri="{FF2B5EF4-FFF2-40B4-BE49-F238E27FC236}">
                <a16:creationId xmlns="" xmlns:a16="http://schemas.microsoft.com/office/drawing/2014/main" id="{5A6C673E-F584-4CCA-B4E0-0CCA6CEB4B83}"/>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ADEDE45-2827-455A-8976-350B9BDB9BC2}"/>
              </a:ext>
            </a:extLst>
          </p:cNvPr>
          <p:cNvSpPr/>
          <p:nvPr/>
        </p:nvSpPr>
        <p:spPr>
          <a:xfrm>
            <a:off x="360363" y="100013"/>
            <a:ext cx="11456987" cy="5494337"/>
          </a:xfrm>
          <a:prstGeom prst="rect">
            <a:avLst/>
          </a:prstGeom>
        </p:spPr>
        <p:txBody>
          <a:bodyPr>
            <a:spAutoFit/>
          </a:bodyPr>
          <a:lstStyle/>
          <a:p>
            <a:pPr algn="just" eaLnBrk="1" fontAlgn="auto" hangingPunct="1">
              <a:lnSpc>
                <a:spcPct val="150000"/>
              </a:lnSpc>
              <a:spcBef>
                <a:spcPts val="0"/>
              </a:spcBef>
              <a:spcAft>
                <a:spcPts val="0"/>
              </a:spcAft>
              <a:defRPr/>
            </a:pPr>
            <a:r>
              <a:rPr lang="en-US" b="1" dirty="0">
                <a:solidFill>
                  <a:schemeClr val="accent3">
                    <a:lumMod val="50000"/>
                  </a:schemeClr>
                </a:solidFill>
                <a:latin typeface="Calibri" panose="020F0502020204030204" pitchFamily="34" charset="0"/>
                <a:cs typeface="Calibri" panose="020F0502020204030204" pitchFamily="34" charset="0"/>
              </a:rPr>
              <a:t>Rating of Machines:</a:t>
            </a:r>
            <a:endParaRPr lang="en-US" dirty="0">
              <a:solidFill>
                <a:schemeClr val="accent3">
                  <a:lumMod val="50000"/>
                </a:schemeClr>
              </a:solidFill>
              <a:latin typeface="Calibri" panose="020F0502020204030204" pitchFamily="34" charset="0"/>
              <a:cs typeface="Calibri" panose="020F0502020204030204" pitchFamily="34" charset="0"/>
            </a:endParaRPr>
          </a:p>
          <a:p>
            <a:pPr algn="just" eaLnBrk="1" fontAlgn="auto" hangingPunct="1">
              <a:lnSpc>
                <a:spcPct val="150000"/>
              </a:lnSpc>
              <a:spcBef>
                <a:spcPts val="0"/>
              </a:spcBef>
              <a:spcAft>
                <a:spcPts val="0"/>
              </a:spcAft>
              <a:defRPr/>
            </a:pPr>
            <a:r>
              <a:rPr lang="en-US" dirty="0">
                <a:latin typeface="Calibri" panose="020F0502020204030204" pitchFamily="34" charset="0"/>
                <a:cs typeface="Calibri" panose="020F0502020204030204" pitchFamily="34" charset="0"/>
              </a:rPr>
              <a:t>A name plate fixed to the outside frame of an electrical machine records the data pertaining to its rating. A machine rating specifies the voltage, current, speed, excitation, power factor, efficiency, power output etc.</a:t>
            </a:r>
          </a:p>
          <a:p>
            <a:pPr algn="just" eaLnBrk="1" fontAlgn="auto" hangingPunct="1">
              <a:lnSpc>
                <a:spcPct val="150000"/>
              </a:lnSpc>
              <a:spcBef>
                <a:spcPts val="0"/>
              </a:spcBef>
              <a:spcAft>
                <a:spcPts val="0"/>
              </a:spcAft>
              <a:defRPr/>
            </a:pPr>
            <a:r>
              <a:rPr lang="en-US" dirty="0">
                <a:latin typeface="Calibri" panose="020F0502020204030204" pitchFamily="34" charset="0"/>
                <a:cs typeface="Calibri" panose="020F0502020204030204" pitchFamily="34" charset="0"/>
              </a:rPr>
              <a:t>The rating of a machine should give all information nec­essary so that, if the machine is operated within the limits of all factors specified in its rating, the machine will operate satisfactorily and safely and will give reasonable length of service. Therefore, the rating of a machine must give the necessary information to safeguard the application of the machine from conditions of operation which;</a:t>
            </a:r>
          </a:p>
          <a:p>
            <a:pPr marL="400050" indent="-400050" algn="just" eaLnBrk="1" fontAlgn="auto" hangingPunct="1">
              <a:lnSpc>
                <a:spcPct val="150000"/>
              </a:lnSpc>
              <a:spcBef>
                <a:spcPts val="0"/>
              </a:spcBef>
              <a:spcAft>
                <a:spcPts val="0"/>
              </a:spcAft>
              <a:buFontTx/>
              <a:buAutoNum type="romanLcParenBoth"/>
              <a:defRPr/>
            </a:pPr>
            <a:r>
              <a:rPr lang="en-US" dirty="0">
                <a:latin typeface="Calibri" panose="020F0502020204030204" pitchFamily="34" charset="0"/>
                <a:cs typeface="Calibri" panose="020F0502020204030204" pitchFamily="34" charset="0"/>
              </a:rPr>
              <a:t>would re­sult in unsafe mechanical or electrical strains upon any part of its structure or </a:t>
            </a:r>
          </a:p>
          <a:p>
            <a:pPr marL="400050" indent="-400050" algn="just" eaLnBrk="1" fontAlgn="auto" hangingPunct="1">
              <a:lnSpc>
                <a:spcPct val="150000"/>
              </a:lnSpc>
              <a:spcBef>
                <a:spcPts val="0"/>
              </a:spcBef>
              <a:spcAft>
                <a:spcPts val="0"/>
              </a:spcAft>
              <a:buFontTx/>
              <a:buAutoNum type="romanLcParenBoth"/>
              <a:defRPr/>
            </a:pPr>
            <a:r>
              <a:rPr lang="en-US" dirty="0">
                <a:latin typeface="Calibri" panose="020F0502020204030204" pitchFamily="34" charset="0"/>
                <a:cs typeface="Calibri" panose="020F0502020204030204" pitchFamily="34" charset="0"/>
              </a:rPr>
              <a:t>would result in excessive deteriora­tion of the mechanical or electrical characteristics of the materials of which the machine is constructed. </a:t>
            </a:r>
          </a:p>
          <a:p>
            <a:pPr marL="400050" indent="-400050" algn="just" eaLnBrk="1" fontAlgn="auto" hangingPunct="1">
              <a:lnSpc>
                <a:spcPct val="150000"/>
              </a:lnSpc>
              <a:spcBef>
                <a:spcPts val="0"/>
              </a:spcBef>
              <a:spcAft>
                <a:spcPts val="0"/>
              </a:spcAft>
              <a:buFontTx/>
              <a:buAutoNum type="romanLcParenBoth"/>
              <a:defRPr/>
            </a:pPr>
            <a:endParaRPr lang="en-US" dirty="0">
              <a:latin typeface="Calibri" panose="020F0502020204030204" pitchFamily="34" charset="0"/>
              <a:cs typeface="Calibri" panose="020F0502020204030204" pitchFamily="34" charset="0"/>
            </a:endParaRPr>
          </a:p>
          <a:p>
            <a:pPr algn="just" eaLnBrk="1" fontAlgn="auto" hangingPunct="1">
              <a:lnSpc>
                <a:spcPct val="150000"/>
              </a:lnSpc>
              <a:spcBef>
                <a:spcPts val="0"/>
              </a:spcBef>
              <a:spcAft>
                <a:spcPts val="0"/>
              </a:spcAft>
              <a:defRPr/>
            </a:pPr>
            <a:r>
              <a:rPr lang="en-US" dirty="0">
                <a:latin typeface="Calibri" panose="020F0502020204030204" pitchFamily="34" charset="0"/>
                <a:cs typeface="Calibri" panose="020F0502020204030204" pitchFamily="34" charset="0"/>
              </a:rPr>
              <a:t>To give this information, the rating of an electric machine should in­clude the output, voltage, speed, and any other information that may necessary for the proper operation of the machine.</a:t>
            </a:r>
          </a:p>
        </p:txBody>
      </p:sp>
      <p:sp>
        <p:nvSpPr>
          <p:cNvPr id="4" name="Title 1">
            <a:extLst>
              <a:ext uri="{FF2B5EF4-FFF2-40B4-BE49-F238E27FC236}">
                <a16:creationId xmlns="" xmlns:a16="http://schemas.microsoft.com/office/drawing/2014/main" id="{E24FB518-15C9-461E-85CD-5363D9C0596A}"/>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a:extLst>
              <a:ext uri="{FF2B5EF4-FFF2-40B4-BE49-F238E27FC236}">
                <a16:creationId xmlns="" xmlns:a16="http://schemas.microsoft.com/office/drawing/2014/main" id="{34B44C6E-69D0-4FFA-8142-2AFDA1494A57}"/>
              </a:ext>
            </a:extLst>
          </p:cNvPr>
          <p:cNvSpPr>
            <a:spLocks noChangeArrowheads="1"/>
          </p:cNvSpPr>
          <p:nvPr/>
        </p:nvSpPr>
        <p:spPr bwMode="auto">
          <a:xfrm>
            <a:off x="611118" y="696360"/>
            <a:ext cx="9155734" cy="254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lnSpc>
                <a:spcPct val="150000"/>
              </a:lnSpc>
              <a:spcBef>
                <a:spcPct val="0"/>
              </a:spcBef>
              <a:buClrTx/>
              <a:buSzTx/>
              <a:buFontTx/>
              <a:buNone/>
            </a:pPr>
            <a:r>
              <a:rPr lang="en-US" altLang="en-US" b="1" dirty="0">
                <a:solidFill>
                  <a:schemeClr val="tx1"/>
                </a:solidFill>
                <a:latin typeface="Calibri" panose="020F0502020204030204" pitchFamily="34" charset="0"/>
                <a:cs typeface="Calibri" panose="020F0502020204030204" pitchFamily="34" charset="0"/>
              </a:rPr>
              <a:t>COST OF MOTOR:</a:t>
            </a:r>
          </a:p>
          <a:p>
            <a:pPr algn="just" eaLnBrk="1" hangingPunct="1">
              <a:lnSpc>
                <a:spcPct val="150000"/>
              </a:lnSpc>
              <a:spcBef>
                <a:spcPct val="0"/>
              </a:spcBef>
              <a:buClrTx/>
              <a:buSzTx/>
              <a:buFontTx/>
              <a:buNone/>
            </a:pPr>
            <a:r>
              <a:rPr lang="en-US" altLang="en-US" dirty="0">
                <a:solidFill>
                  <a:schemeClr val="tx1"/>
                </a:solidFill>
                <a:latin typeface="Calibri" panose="020F0502020204030204" pitchFamily="34" charset="0"/>
                <a:cs typeface="Calibri" panose="020F0502020204030204" pitchFamily="34" charset="0"/>
              </a:rPr>
              <a:t>	Although the cost has been placed as last factor in the above list, but it is the major factor for the choice of motor. </a:t>
            </a:r>
          </a:p>
          <a:p>
            <a:pPr algn="just" eaLnBrk="1" hangingPunct="1">
              <a:lnSpc>
                <a:spcPct val="150000"/>
              </a:lnSpc>
              <a:spcBef>
                <a:spcPct val="0"/>
              </a:spcBef>
              <a:buClrTx/>
              <a:buSzTx/>
              <a:buFontTx/>
              <a:buNone/>
            </a:pPr>
            <a:r>
              <a:rPr lang="en-US" altLang="en-US" dirty="0">
                <a:solidFill>
                  <a:schemeClr val="tx1"/>
                </a:solidFill>
                <a:latin typeface="Calibri" panose="020F0502020204030204" pitchFamily="34" charset="0"/>
                <a:cs typeface="Calibri" panose="020F0502020204030204" pitchFamily="34" charset="0"/>
              </a:rPr>
              <a:t>	While considering the cost, the capital as well as running cost of a motor should be considered. In most of the cases, we find that equipment very cheap in first cost is costlier in running cost due to poor efficiency, low power factor and short life. </a:t>
            </a:r>
          </a:p>
        </p:txBody>
      </p:sp>
      <p:sp>
        <p:nvSpPr>
          <p:cNvPr id="2" name="Title 1">
            <a:extLst>
              <a:ext uri="{FF2B5EF4-FFF2-40B4-BE49-F238E27FC236}">
                <a16:creationId xmlns="" xmlns:a16="http://schemas.microsoft.com/office/drawing/2014/main" id="{D48C2C1A-C7E9-4333-9CF2-0531159159BF}"/>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9638E6D4-0DDF-4B53-933B-A1AAE8EDB0A6}"/>
              </a:ext>
            </a:extLst>
          </p:cNvPr>
          <p:cNvSpPr txBox="1"/>
          <p:nvPr/>
        </p:nvSpPr>
        <p:spPr>
          <a:xfrm>
            <a:off x="643765" y="167659"/>
            <a:ext cx="10541069" cy="707886"/>
          </a:xfrm>
          <a:prstGeom prst="rect">
            <a:avLst/>
          </a:prstGeom>
          <a:noFill/>
        </p:spPr>
        <p:txBody>
          <a:bodyPr wrap="square">
            <a:spAutoFit/>
          </a:bodyPr>
          <a:lstStyle/>
          <a:p>
            <a:pPr algn="ctr" eaLnBrk="1" fontAlgn="auto" hangingPunct="1">
              <a:spcBef>
                <a:spcPts val="0"/>
              </a:spcBef>
              <a:spcAft>
                <a:spcPts val="0"/>
              </a:spcAft>
              <a:defRPr/>
            </a:pPr>
            <a:r>
              <a:rPr lang="en-US" sz="2000" b="1" dirty="0">
                <a:solidFill>
                  <a:schemeClr val="accent3">
                    <a:lumMod val="50000"/>
                  </a:schemeClr>
                </a:solidFill>
                <a:latin typeface="Calibri" panose="020F0502020204030204" pitchFamily="34" charset="0"/>
                <a:cs typeface="Calibri" panose="020F0502020204030204" pitchFamily="34" charset="0"/>
              </a:rPr>
              <a:t>Selection of drive for applications such as general workshop, textile mill, paper mill, steel mill, printing press, crane and lift etc. with application of flywheel</a:t>
            </a:r>
          </a:p>
        </p:txBody>
      </p:sp>
      <p:sp>
        <p:nvSpPr>
          <p:cNvPr id="19459" name="TextBox 7">
            <a:extLst>
              <a:ext uri="{FF2B5EF4-FFF2-40B4-BE49-F238E27FC236}">
                <a16:creationId xmlns="" xmlns:a16="http://schemas.microsoft.com/office/drawing/2014/main" id="{40E99FCE-BDCC-4D6D-8B83-71C9F9045430}"/>
              </a:ext>
            </a:extLst>
          </p:cNvPr>
          <p:cNvSpPr txBox="1">
            <a:spLocks noChangeArrowheads="1"/>
          </p:cNvSpPr>
          <p:nvPr/>
        </p:nvSpPr>
        <p:spPr bwMode="auto">
          <a:xfrm>
            <a:off x="643765" y="989083"/>
            <a:ext cx="11163921"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1.DOMESTIC LOAD:- Small universal motors are used for domestic load such as refrigerator, vacuum cleaner, washing machine Fan etc.  </a:t>
            </a:r>
          </a:p>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2. General workshop:-</a:t>
            </a:r>
          </a:p>
          <a:p>
            <a:pPr marL="285750" indent="-285750" eaLnBrk="1" hangingPunct="1">
              <a:buClr>
                <a:schemeClr val="accent1"/>
              </a:buClr>
              <a:buFont typeface="Wingdings" panose="05000000000000000000" pitchFamily="2" charset="2"/>
              <a:buChar char="§"/>
            </a:pPr>
            <a:r>
              <a:rPr lang="en-US" altLang="en-US" dirty="0">
                <a:latin typeface="Calibri" panose="020F0502020204030204" pitchFamily="34" charset="0"/>
                <a:cs typeface="Calibri" panose="020F0502020204030204" pitchFamily="34" charset="0"/>
              </a:rPr>
              <a:t>For Grinding and Milling machines up to 50 HP  Motor may be DC shunt motor or squirrel cage and slip ring induction motor. </a:t>
            </a:r>
          </a:p>
          <a:p>
            <a:pPr marL="285750" indent="-285750" eaLnBrk="1" hangingPunct="1">
              <a:buClr>
                <a:schemeClr val="accent1"/>
              </a:buClr>
              <a:buFont typeface="Wingdings" panose="05000000000000000000" pitchFamily="2" charset="2"/>
              <a:buChar char="§"/>
            </a:pPr>
            <a:r>
              <a:rPr lang="en-US" altLang="en-US" dirty="0">
                <a:latin typeface="Calibri" panose="020F0502020204030204" pitchFamily="34" charset="0"/>
                <a:cs typeface="Calibri" panose="020F0502020204030204" pitchFamily="34" charset="0"/>
              </a:rPr>
              <a:t>For Planner a dc compound motor may be used.</a:t>
            </a:r>
          </a:p>
          <a:p>
            <a:pPr marL="285750" indent="-285750" eaLnBrk="1" hangingPunct="1">
              <a:buClr>
                <a:schemeClr val="accent1"/>
              </a:buClr>
              <a:buFont typeface="Wingdings" panose="05000000000000000000" pitchFamily="2" charset="2"/>
              <a:buChar char="§"/>
            </a:pPr>
            <a:r>
              <a:rPr lang="en-US" altLang="en-US" dirty="0">
                <a:latin typeface="Calibri" panose="020F0502020204030204" pitchFamily="34" charset="0"/>
                <a:cs typeface="Calibri" panose="020F0502020204030204" pitchFamily="34" charset="0"/>
              </a:rPr>
              <a:t>For Punching or shearing machine dc shunt or compound motor or slip ring induction motor may be used along with a Flywheel.</a:t>
            </a:r>
          </a:p>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3. Textile mill:- Totally enclosed and damp proof motor is used. Three phase ac motor should be used. </a:t>
            </a:r>
          </a:p>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4. Paper mill:- DC compound motor coupled with flywheel and AC cage or slip ring induction motor  may be used. </a:t>
            </a:r>
          </a:p>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5. Steel rolling mill:- The dc shunt motor with flywheel or induction motor with speed control may be used. </a:t>
            </a:r>
          </a:p>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6. Printing press:- For constant speed, synchronous motor is used. Constant speed is needed  to keep uniform thickness of paper. Squirrel cage motor or dc motor may also be used. </a:t>
            </a:r>
          </a:p>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7. Crane and Lift:- DC compound, slip ring induction motor, repulsion motor or ac commutator motor may be used. </a:t>
            </a:r>
          </a:p>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8. Electric trains:- The dc or ac series motor may  be used. </a:t>
            </a:r>
          </a:p>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9. Mining Industry:- The totally flame proof DC compound or cage / slip ring  induction motor may be used. </a:t>
            </a:r>
          </a:p>
          <a:p>
            <a:pPr marL="285750" indent="-285750" eaLnBrk="1" hangingPunct="1">
              <a:buClr>
                <a:schemeClr val="accent1"/>
              </a:buClr>
              <a:buFont typeface="Wingdings" panose="05000000000000000000" pitchFamily="2" charset="2"/>
              <a:buChar char="Ø"/>
            </a:pPr>
            <a:r>
              <a:rPr lang="en-US" altLang="en-US" dirty="0">
                <a:latin typeface="Calibri" panose="020F0502020204030204" pitchFamily="34" charset="0"/>
                <a:cs typeface="Calibri" panose="020F0502020204030204" pitchFamily="34" charset="0"/>
              </a:rPr>
              <a:t>10. Floor mill:- Totally enclosed DC compound motor with Flywheel may be used.</a:t>
            </a:r>
          </a:p>
          <a:p>
            <a:pPr eaLnBrk="1" hangingPunct="1"/>
            <a:endParaRPr lang="en-US" altLang="en-US"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 xmlns:a16="http://schemas.microsoft.com/office/drawing/2014/main" id="{282B00A0-E7B2-4CAF-AD6C-C7DE1AEFF0FE}"/>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a:extLst>
              <a:ext uri="{FF2B5EF4-FFF2-40B4-BE49-F238E27FC236}">
                <a16:creationId xmlns="" xmlns:a16="http://schemas.microsoft.com/office/drawing/2014/main" id="{FCB3E919-A5F3-4748-999B-FD394AD571B1}"/>
              </a:ext>
            </a:extLst>
          </p:cNvPr>
          <p:cNvSpPr>
            <a:spLocks noChangeArrowheads="1"/>
          </p:cNvSpPr>
          <p:nvPr/>
        </p:nvSpPr>
        <p:spPr bwMode="auto">
          <a:xfrm>
            <a:off x="184151" y="373063"/>
            <a:ext cx="11007014" cy="5740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lnSpc>
                <a:spcPct val="150000"/>
              </a:lnSpc>
              <a:spcBef>
                <a:spcPct val="0"/>
              </a:spcBef>
              <a:buClrTx/>
              <a:buSzTx/>
              <a:buFontTx/>
              <a:buNone/>
            </a:pPr>
            <a:r>
              <a:rPr lang="en-IN" altLang="en-US" b="1" dirty="0">
                <a:solidFill>
                  <a:schemeClr val="tx1"/>
                </a:solidFill>
                <a:latin typeface="Calibri" panose="020F0502020204030204" pitchFamily="34" charset="0"/>
              </a:rPr>
              <a:t>Selection of motors for Domestic Appliances</a:t>
            </a:r>
          </a:p>
          <a:p>
            <a:pPr eaLnBrk="1" hangingPunct="1">
              <a:lnSpc>
                <a:spcPct val="150000"/>
              </a:lnSpc>
              <a:spcBef>
                <a:spcPct val="0"/>
              </a:spcBef>
              <a:buClrTx/>
              <a:buSzTx/>
              <a:buFontTx/>
              <a:buNone/>
            </a:pPr>
            <a:r>
              <a:rPr lang="en-IN" altLang="en-US" dirty="0">
                <a:solidFill>
                  <a:schemeClr val="tx1"/>
                </a:solidFill>
                <a:latin typeface="Calibri" panose="020F0502020204030204" pitchFamily="34" charset="0"/>
              </a:rPr>
              <a:t>Small universal motors, usually series type is used in domestic appliances, such as</a:t>
            </a:r>
          </a:p>
          <a:p>
            <a:pPr eaLnBrk="1" hangingPunct="1">
              <a:lnSpc>
                <a:spcPct val="150000"/>
              </a:lnSpc>
              <a:spcBef>
                <a:spcPct val="0"/>
              </a:spcBef>
              <a:buClrTx/>
              <a:buSzTx/>
              <a:buFontTx/>
              <a:buNone/>
            </a:pPr>
            <a:r>
              <a:rPr lang="en-US" altLang="en-US" dirty="0">
                <a:solidFill>
                  <a:schemeClr val="tx1"/>
                </a:solidFill>
                <a:latin typeface="Calibri" panose="020F0502020204030204" pitchFamily="34" charset="0"/>
              </a:rPr>
              <a:t>split-phase induction motor single-phase AC motor is the commonly used in major appliances such as air conditioners and clothes dryers. These motors provide much greater starting torque.</a:t>
            </a:r>
          </a:p>
          <a:p>
            <a:pPr eaLnBrk="1" hangingPunct="1">
              <a:lnSpc>
                <a:spcPct val="150000"/>
              </a:lnSpc>
              <a:spcBef>
                <a:spcPct val="0"/>
              </a:spcBef>
              <a:buClrTx/>
              <a:buSzTx/>
              <a:buFontTx/>
              <a:buNone/>
            </a:pPr>
            <a:r>
              <a:rPr lang="en-IN" altLang="en-US" dirty="0">
                <a:solidFill>
                  <a:schemeClr val="tx1"/>
                </a:solidFill>
                <a:latin typeface="Calibri" panose="020F0502020204030204" pitchFamily="34" charset="0"/>
              </a:rPr>
              <a:t>1 vacuum cleaner: </a:t>
            </a:r>
            <a:r>
              <a:rPr lang="en-US" altLang="en-US" dirty="0">
                <a:solidFill>
                  <a:schemeClr val="tx1"/>
                </a:solidFill>
                <a:latin typeface="Calibri" panose="020F0502020204030204" pitchFamily="34" charset="0"/>
              </a:rPr>
              <a:t>A universal motor is typically used as suction motor across vacuum cleaners. The universal motor is a series DC-motor that is specially designed to operate on alternating current (AC) as well as on direct current (DC). Universal motors have high starting torque, operate at high speed, and are lightweight.</a:t>
            </a:r>
            <a:r>
              <a:rPr lang="en-IN" altLang="en-US" dirty="0">
                <a:solidFill>
                  <a:schemeClr val="tx1"/>
                </a:solidFill>
                <a:latin typeface="Calibri" panose="020F0502020204030204" pitchFamily="34" charset="0"/>
              </a:rPr>
              <a:t>- </a:t>
            </a:r>
          </a:p>
          <a:p>
            <a:pPr eaLnBrk="1" hangingPunct="1">
              <a:lnSpc>
                <a:spcPct val="150000"/>
              </a:lnSpc>
              <a:spcBef>
                <a:spcPct val="0"/>
              </a:spcBef>
              <a:buClrTx/>
              <a:buSzTx/>
              <a:buFontTx/>
              <a:buNone/>
            </a:pPr>
            <a:r>
              <a:rPr lang="en-IN" altLang="en-US" dirty="0">
                <a:solidFill>
                  <a:schemeClr val="tx1"/>
                </a:solidFill>
                <a:latin typeface="Calibri" panose="020F0502020204030204" pitchFamily="34" charset="0"/>
              </a:rPr>
              <a:t>2 Sewing machines:- </a:t>
            </a:r>
            <a:r>
              <a:rPr lang="en-US" altLang="en-US" dirty="0">
                <a:solidFill>
                  <a:schemeClr val="tx1"/>
                </a:solidFill>
                <a:latin typeface="Calibri" panose="020F0502020204030204" pitchFamily="34" charset="0"/>
              </a:rPr>
              <a:t>Industrial machines used to use either single-phase universal motors or 3-phase brushless motors</a:t>
            </a:r>
            <a:endParaRPr lang="en-IN" altLang="en-US" dirty="0">
              <a:solidFill>
                <a:schemeClr val="tx1"/>
              </a:solidFill>
              <a:latin typeface="Calibri" panose="020F0502020204030204" pitchFamily="34" charset="0"/>
            </a:endParaRPr>
          </a:p>
          <a:p>
            <a:pPr eaLnBrk="1" hangingPunct="1">
              <a:lnSpc>
                <a:spcPct val="150000"/>
              </a:lnSpc>
              <a:spcBef>
                <a:spcPct val="0"/>
              </a:spcBef>
              <a:buClrTx/>
              <a:buSzTx/>
              <a:buFontTx/>
              <a:buNone/>
            </a:pPr>
            <a:r>
              <a:rPr lang="en-IN" altLang="en-US" dirty="0">
                <a:solidFill>
                  <a:schemeClr val="tx1"/>
                </a:solidFill>
                <a:latin typeface="Calibri" panose="020F0502020204030204" pitchFamily="34" charset="0"/>
              </a:rPr>
              <a:t>3 mixer:- </a:t>
            </a:r>
            <a:r>
              <a:rPr lang="en-US" altLang="en-US" dirty="0">
                <a:solidFill>
                  <a:schemeClr val="tx1"/>
                </a:solidFill>
                <a:latin typeface="Calibri" panose="020F0502020204030204" pitchFamily="34" charset="0"/>
              </a:rPr>
              <a:t>The motor used in mixer grinder is generally a universal motor. The motor has stator and rotor. The stator is made of laminated steel. There are poles on the stator.</a:t>
            </a:r>
            <a:endParaRPr lang="en-IN" altLang="en-US" dirty="0">
              <a:solidFill>
                <a:schemeClr val="tx1"/>
              </a:solidFill>
              <a:latin typeface="Calibri" panose="020F0502020204030204" pitchFamily="34" charset="0"/>
            </a:endParaRPr>
          </a:p>
          <a:p>
            <a:pPr eaLnBrk="1" hangingPunct="1">
              <a:lnSpc>
                <a:spcPct val="150000"/>
              </a:lnSpc>
              <a:spcBef>
                <a:spcPct val="0"/>
              </a:spcBef>
              <a:buClrTx/>
              <a:buSzTx/>
              <a:buFontTx/>
              <a:buNone/>
            </a:pPr>
            <a:r>
              <a:rPr lang="en-IN" altLang="en-US" dirty="0">
                <a:solidFill>
                  <a:schemeClr val="tx1"/>
                </a:solidFill>
                <a:latin typeface="Calibri" panose="020F0502020204030204" pitchFamily="34" charset="0"/>
              </a:rPr>
              <a:t>4 Washing machines:- </a:t>
            </a:r>
            <a:r>
              <a:rPr lang="en-US" altLang="en-US" dirty="0">
                <a:solidFill>
                  <a:schemeClr val="tx1"/>
                </a:solidFill>
                <a:latin typeface="Calibri" panose="020F0502020204030204" pitchFamily="34" charset="0"/>
              </a:rPr>
              <a:t>Capacitor start induction motors. They have the same running performance as split-phase motors but a higher starting torque. They are mainly used in washing machine drive systems.</a:t>
            </a:r>
            <a:endParaRPr lang="en-IN" altLang="en-US" dirty="0">
              <a:solidFill>
                <a:schemeClr val="tx1"/>
              </a:solidFill>
              <a:latin typeface="Calibri" panose="020F0502020204030204" pitchFamily="34" charset="0"/>
            </a:endParaRPr>
          </a:p>
          <a:p>
            <a:pPr eaLnBrk="1" hangingPunct="1">
              <a:spcBef>
                <a:spcPct val="0"/>
              </a:spcBef>
              <a:buClrTx/>
              <a:buSzTx/>
              <a:buFontTx/>
              <a:buNone/>
            </a:pPr>
            <a:endParaRPr lang="en-IN" altLang="en-US" sz="1600" dirty="0">
              <a:solidFill>
                <a:schemeClr val="tx1"/>
              </a:solidFill>
              <a:latin typeface="Calibri" panose="020F0502020204030204" pitchFamily="34" charset="0"/>
            </a:endParaRPr>
          </a:p>
        </p:txBody>
      </p:sp>
      <p:sp>
        <p:nvSpPr>
          <p:cNvPr id="2" name="Title 1">
            <a:extLst>
              <a:ext uri="{FF2B5EF4-FFF2-40B4-BE49-F238E27FC236}">
                <a16:creationId xmlns="" xmlns:a16="http://schemas.microsoft.com/office/drawing/2014/main" id="{68B1102A-6DD8-4C62-AFFC-3B2B330C6E26}"/>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96666AAD-72CB-493E-86DE-E8572CC9901C}"/>
              </a:ext>
            </a:extLst>
          </p:cNvPr>
          <p:cNvSpPr txBox="1"/>
          <p:nvPr/>
        </p:nvSpPr>
        <p:spPr>
          <a:xfrm>
            <a:off x="172279" y="106017"/>
            <a:ext cx="10349948" cy="8217634"/>
          </a:xfrm>
          <a:prstGeom prst="rect">
            <a:avLst/>
          </a:prstGeom>
          <a:noFill/>
        </p:spPr>
        <p:txBody>
          <a:bodyPr wrap="square" rtlCol="0">
            <a:spAutoFit/>
          </a:bodyPr>
          <a:lstStyle/>
          <a:p>
            <a:r>
              <a:rPr lang="en-IN" sz="2800" dirty="0">
                <a:solidFill>
                  <a:srgbClr val="FF0000"/>
                </a:solidFill>
                <a:latin typeface="Calibri" panose="020F0502020204030204" pitchFamily="34" charset="0"/>
                <a:cs typeface="Calibri" panose="020F0502020204030204" pitchFamily="34" charset="0"/>
              </a:rPr>
              <a:t>      </a:t>
            </a:r>
            <a:r>
              <a:rPr lang="en-IN" sz="2800" dirty="0">
                <a:solidFill>
                  <a:srgbClr val="00B0F0"/>
                </a:solidFill>
                <a:latin typeface="Calibri" panose="020F0502020204030204" pitchFamily="34" charset="0"/>
                <a:cs typeface="Calibri" panose="020F0502020204030204" pitchFamily="34" charset="0"/>
              </a:rPr>
              <a:t>References:</a:t>
            </a:r>
            <a:endParaRPr lang="en-IN" sz="2000" dirty="0">
              <a:solidFill>
                <a:srgbClr val="00B0F0"/>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r>
              <a:rPr lang="en-IN" sz="2000" dirty="0">
                <a:solidFill>
                  <a:schemeClr val="accent1"/>
                </a:solidFill>
                <a:latin typeface="Calibri" panose="020F0502020204030204" pitchFamily="34" charset="0"/>
                <a:cs typeface="Calibri" panose="020F0502020204030204" pitchFamily="34" charset="0"/>
                <a:hlinkClick r:id="rId2">
                  <a:extLst>
                    <a:ext uri="{A12FA001-AC4F-418D-AE19-62706E023703}">
                      <ahyp:hlinkClr xmlns="" xmlns:ahyp="http://schemas.microsoft.com/office/drawing/2018/hyperlinkcolor" val="tx"/>
                    </a:ext>
                  </a:extLst>
                </a:hlinkClick>
              </a:rPr>
              <a:t>www.google.com</a:t>
            </a:r>
            <a:endParaRPr lang="en-IN" sz="2000" dirty="0">
              <a:solidFill>
                <a:schemeClr val="accent1"/>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r>
              <a:rPr lang="en-IN" sz="2000" dirty="0">
                <a:solidFill>
                  <a:schemeClr val="accent1"/>
                </a:solidFill>
                <a:latin typeface="Calibri" panose="020F0502020204030204" pitchFamily="34" charset="0"/>
                <a:cs typeface="Calibri" panose="020F0502020204030204" pitchFamily="34" charset="0"/>
                <a:hlinkClick r:id="rId3">
                  <a:extLst>
                    <a:ext uri="{A12FA001-AC4F-418D-AE19-62706E023703}">
                      <ahyp:hlinkClr xmlns="" xmlns:ahyp="http://schemas.microsoft.com/office/drawing/2018/hyperlinkcolor" val="tx"/>
                    </a:ext>
                  </a:extLst>
                </a:hlinkClick>
              </a:rPr>
              <a:t>https://www.azom.com/article.aspx?ArticleID=2629</a:t>
            </a:r>
            <a:endParaRPr lang="en-IN" sz="2000" dirty="0">
              <a:solidFill>
                <a:schemeClr val="accent1"/>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r>
              <a:rPr lang="en-IN" sz="2000" dirty="0">
                <a:solidFill>
                  <a:schemeClr val="accent1"/>
                </a:solidFill>
                <a:latin typeface="Calibri" panose="020F0502020204030204" pitchFamily="34" charset="0"/>
                <a:cs typeface="Calibri" panose="020F0502020204030204" pitchFamily="34" charset="0"/>
                <a:hlinkClick r:id="rId4">
                  <a:extLst>
                    <a:ext uri="{A12FA001-AC4F-418D-AE19-62706E023703}">
                      <ahyp:hlinkClr xmlns="" xmlns:ahyp="http://schemas.microsoft.com/office/drawing/2018/hyperlinkcolor" val="tx"/>
                    </a:ext>
                  </a:extLst>
                </a:hlinkClick>
              </a:rPr>
              <a:t>https://www.sharrettsplating.com/blog/electroplating-non-conductive-materials/#electroless-plating</a:t>
            </a:r>
            <a:endParaRPr lang="en-IN" sz="2000" dirty="0">
              <a:solidFill>
                <a:schemeClr val="accent1"/>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r>
              <a:rPr lang="en-IN" sz="2000" dirty="0">
                <a:solidFill>
                  <a:schemeClr val="accent1"/>
                </a:solidFill>
                <a:latin typeface="Calibri" panose="020F0502020204030204" pitchFamily="34" charset="0"/>
                <a:cs typeface="Calibri" panose="020F0502020204030204" pitchFamily="34" charset="0"/>
                <a:hlinkClick r:id="rId5">
                  <a:extLst>
                    <a:ext uri="{A12FA001-AC4F-418D-AE19-62706E023703}">
                      <ahyp:hlinkClr xmlns="" xmlns:ahyp="http://schemas.microsoft.com/office/drawing/2018/hyperlinkcolor" val="tx"/>
                    </a:ext>
                  </a:extLst>
                </a:hlinkClick>
              </a:rPr>
              <a:t>https://onlineaavedan.com/study_material/1546513584.pdf</a:t>
            </a:r>
            <a:endParaRPr lang="en-IN" sz="2000" dirty="0">
              <a:solidFill>
                <a:schemeClr val="accent1"/>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r>
              <a:rPr lang="en-IN" sz="2000" dirty="0">
                <a:solidFill>
                  <a:schemeClr val="accent1"/>
                </a:solidFill>
                <a:latin typeface="Calibri" panose="020F0502020204030204" pitchFamily="34" charset="0"/>
                <a:cs typeface="Calibri" panose="020F0502020204030204" pitchFamily="34" charset="0"/>
                <a:hlinkClick r:id="rId6">
                  <a:extLst>
                    <a:ext uri="{A12FA001-AC4F-418D-AE19-62706E023703}">
                      <ahyp:hlinkClr xmlns="" xmlns:ahyp="http://schemas.microsoft.com/office/drawing/2018/hyperlinkcolor" val="tx"/>
                    </a:ext>
                  </a:extLst>
                </a:hlinkClick>
              </a:rPr>
              <a:t>https://www.yourelectricalguide.com/2017/03/resistance-heating.html</a:t>
            </a:r>
            <a:endParaRPr lang="en-IN" sz="2000" dirty="0">
              <a:solidFill>
                <a:schemeClr val="accent1"/>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r>
              <a:rPr lang="en-IN" sz="2000" dirty="0">
                <a:solidFill>
                  <a:schemeClr val="accent1"/>
                </a:solidFill>
                <a:latin typeface="Calibri" panose="020F0502020204030204" pitchFamily="34" charset="0"/>
                <a:cs typeface="Calibri" panose="020F0502020204030204" pitchFamily="34" charset="0"/>
                <a:hlinkClick r:id="rId7">
                  <a:extLst>
                    <a:ext uri="{A12FA001-AC4F-418D-AE19-62706E023703}">
                      <ahyp:hlinkClr xmlns="" xmlns:ahyp="http://schemas.microsoft.com/office/drawing/2018/hyperlinkcolor" val="tx"/>
                    </a:ext>
                  </a:extLst>
                </a:hlinkClick>
              </a:rPr>
              <a:t>https://www.theweldingmaster.com/atomic-hydrogen-welding/atomic-hydrogen-welding-2/</a:t>
            </a:r>
            <a:endParaRPr lang="en-IN" sz="2000" dirty="0">
              <a:solidFill>
                <a:schemeClr val="accent1"/>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r>
              <a:rPr lang="en-IN" sz="2000" dirty="0">
                <a:solidFill>
                  <a:schemeClr val="accent1"/>
                </a:solidFill>
                <a:latin typeface="Calibri" panose="020F0502020204030204" pitchFamily="34" charset="0"/>
                <a:cs typeface="Calibri" panose="020F0502020204030204" pitchFamily="34" charset="0"/>
                <a:hlinkClick r:id="rId8">
                  <a:extLst>
                    <a:ext uri="{A12FA001-AC4F-418D-AE19-62706E023703}">
                      <ahyp:hlinkClr xmlns="" xmlns:ahyp="http://schemas.microsoft.com/office/drawing/2018/hyperlinkcolor" val="tx"/>
                    </a:ext>
                  </a:extLst>
                </a:hlinkClick>
              </a:rPr>
              <a:t>http://www.brainkart.com/article/Induction-heating--Types,-Advantages,-Application_13690/</a:t>
            </a:r>
            <a:endParaRPr lang="en-IN" sz="2000" dirty="0">
              <a:solidFill>
                <a:schemeClr val="accent1"/>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r>
              <a:rPr lang="en-US" sz="2000" dirty="0">
                <a:solidFill>
                  <a:schemeClr val="accent1"/>
                </a:solidFill>
                <a:latin typeface="Calibri" panose="020F0502020204030204" pitchFamily="34" charset="0"/>
                <a:cs typeface="Calibri" panose="020F0502020204030204" pitchFamily="34" charset="0"/>
              </a:rPr>
              <a:t>Textbooks</a:t>
            </a:r>
          </a:p>
          <a:p>
            <a:pPr marL="914400" lvl="1" indent="-457200">
              <a:buFont typeface="Wingdings" panose="05000000000000000000" pitchFamily="2" charset="2"/>
              <a:buChar char="ü"/>
            </a:pPr>
            <a:r>
              <a:rPr lang="en-US" sz="2000" dirty="0">
                <a:solidFill>
                  <a:schemeClr val="accent1"/>
                </a:solidFill>
                <a:latin typeface="Calibri" panose="020F0502020204030204" pitchFamily="34" charset="0"/>
                <a:cs typeface="Calibri" panose="020F0502020204030204" pitchFamily="34" charset="0"/>
              </a:rPr>
              <a:t>SlideShare </a:t>
            </a:r>
          </a:p>
          <a:p>
            <a:pPr marL="914400" lvl="1" indent="-457200">
              <a:buFont typeface="Wingdings" panose="05000000000000000000" pitchFamily="2" charset="2"/>
              <a:buChar char="ü"/>
            </a:pPr>
            <a:r>
              <a:rPr lang="en-US" sz="2000" dirty="0">
                <a:solidFill>
                  <a:schemeClr val="accent1"/>
                </a:solidFill>
                <a:latin typeface="Calibri" panose="020F0502020204030204" pitchFamily="34" charset="0"/>
                <a:cs typeface="Calibri" panose="020F0502020204030204" pitchFamily="34" charset="0"/>
              </a:rPr>
              <a:t>Wikipedia  </a:t>
            </a:r>
          </a:p>
          <a:p>
            <a:pPr marL="914400" lvl="1" indent="-457200">
              <a:buFont typeface="Wingdings" panose="05000000000000000000" pitchFamily="2" charset="2"/>
              <a:buChar char="ü"/>
            </a:pPr>
            <a:r>
              <a:rPr lang="en-US" sz="2000" dirty="0">
                <a:solidFill>
                  <a:schemeClr val="accent1"/>
                </a:solidFill>
                <a:latin typeface="Calibri" panose="020F0502020204030204" pitchFamily="34" charset="0"/>
                <a:cs typeface="Calibri" panose="020F0502020204030204" pitchFamily="34" charset="0"/>
              </a:rPr>
              <a:t>Quora</a:t>
            </a:r>
          </a:p>
          <a:p>
            <a:pPr marL="914400" lvl="1" indent="-457200">
              <a:buFont typeface="Wingdings" panose="05000000000000000000" pitchFamily="2" charset="2"/>
              <a:buChar char="ü"/>
            </a:pPr>
            <a:r>
              <a:rPr lang="en-US" sz="2000" dirty="0">
                <a:solidFill>
                  <a:schemeClr val="accent1"/>
                </a:solidFill>
                <a:latin typeface="Calibri" panose="020F0502020204030204" pitchFamily="34" charset="0"/>
                <a:cs typeface="Calibri" panose="020F0502020204030204" pitchFamily="34" charset="0"/>
              </a:rPr>
              <a:t>UEE, Ishan Publications 2017-2018.</a:t>
            </a:r>
          </a:p>
          <a:p>
            <a:pPr marL="914400" lvl="1" indent="-457200">
              <a:buFont typeface="Wingdings" panose="05000000000000000000" pitchFamily="2" charset="2"/>
              <a:buChar char="ü"/>
            </a:pPr>
            <a:endParaRPr lang="en-IN" sz="2000" dirty="0">
              <a:solidFill>
                <a:srgbClr val="002060"/>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endParaRPr lang="en-IN" sz="2000" dirty="0">
              <a:solidFill>
                <a:srgbClr val="002060"/>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endParaRPr lang="en-IN" sz="2000" dirty="0">
              <a:solidFill>
                <a:srgbClr val="002060"/>
              </a:solidFill>
              <a:latin typeface="Calibri" panose="020F0502020204030204" pitchFamily="34" charset="0"/>
              <a:cs typeface="Calibri" panose="020F0502020204030204" pitchFamily="34" charset="0"/>
            </a:endParaRPr>
          </a:p>
          <a:p>
            <a:pPr lvl="1"/>
            <a:endParaRPr lang="en-IN" sz="2000" dirty="0">
              <a:solidFill>
                <a:srgbClr val="002060"/>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endParaRPr lang="en-IN" sz="2000" dirty="0">
              <a:solidFill>
                <a:srgbClr val="002060"/>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endParaRPr lang="en-IN" sz="2000" dirty="0">
              <a:solidFill>
                <a:srgbClr val="002060"/>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endParaRPr lang="en-IN" sz="2000" dirty="0">
              <a:solidFill>
                <a:srgbClr val="002060"/>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endParaRPr lang="en-IN" sz="2000" dirty="0">
              <a:solidFill>
                <a:srgbClr val="002060"/>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endParaRPr lang="en-IN" sz="2000" dirty="0">
              <a:solidFill>
                <a:srgbClr val="002060"/>
              </a:solidFill>
              <a:latin typeface="Calibri" panose="020F0502020204030204" pitchFamily="34" charset="0"/>
              <a:cs typeface="Calibri" panose="020F0502020204030204" pitchFamily="34" charset="0"/>
            </a:endParaRPr>
          </a:p>
          <a:p>
            <a:pPr marL="914400" lvl="1" indent="-457200">
              <a:buFont typeface="Wingdings" panose="05000000000000000000" pitchFamily="2" charset="2"/>
              <a:buChar char="ü"/>
            </a:pPr>
            <a:endParaRPr lang="en-IN" sz="2000" dirty="0">
              <a:solidFill>
                <a:srgbClr val="002060"/>
              </a:solidFill>
              <a:latin typeface="Calibri" panose="020F0502020204030204" pitchFamily="34" charset="0"/>
              <a:cs typeface="Calibri" panose="020F0502020204030204" pitchFamily="34" charset="0"/>
            </a:endParaRPr>
          </a:p>
        </p:txBody>
      </p:sp>
      <p:sp>
        <p:nvSpPr>
          <p:cNvPr id="4" name="Title 1">
            <a:extLst>
              <a:ext uri="{FF2B5EF4-FFF2-40B4-BE49-F238E27FC236}">
                <a16:creationId xmlns="" xmlns:a16="http://schemas.microsoft.com/office/drawing/2014/main" id="{E9161584-EA05-4071-AB5A-30BE13C7A72D}"/>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extLst>
      <p:ext uri="{BB962C8B-B14F-4D97-AF65-F5344CB8AC3E}">
        <p14:creationId xmlns:p14="http://schemas.microsoft.com/office/powerpoint/2010/main" val="31038622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2E5887EC-1124-4174-92C4-06AA69918373}"/>
              </a:ext>
            </a:extLst>
          </p:cNvPr>
          <p:cNvSpPr/>
          <p:nvPr/>
        </p:nvSpPr>
        <p:spPr>
          <a:xfrm>
            <a:off x="932353" y="1019265"/>
            <a:ext cx="4846199" cy="1107996"/>
          </a:xfrm>
          <a:prstGeom prst="rect">
            <a:avLst/>
          </a:prstGeom>
          <a:noFill/>
        </p:spPr>
        <p:txBody>
          <a:bodyPr wrap="none" lIns="91440" tIns="45720" rIns="91440" bIns="45720">
            <a:spAutoFit/>
          </a:bodyPr>
          <a:lstStyle/>
          <a:p>
            <a:pPr algn="ctr"/>
            <a:r>
              <a:rPr lang="en-US" sz="6600" b="1" dirty="0">
                <a:ln w="12700">
                  <a:solidFill>
                    <a:schemeClr val="accent1"/>
                  </a:solidFill>
                  <a:prstDash val="solid"/>
                </a:ln>
                <a:solidFill>
                  <a:schemeClr val="accent4">
                    <a:lumMod val="75000"/>
                  </a:schemeClr>
                </a:solidFill>
                <a:effectLst>
                  <a:outerShdw dist="38100" dir="2640000" algn="bl" rotWithShape="0">
                    <a:schemeClr val="accent1"/>
                  </a:outerShdw>
                </a:effectLst>
              </a:rPr>
              <a:t>THANKYOU </a:t>
            </a:r>
          </a:p>
        </p:txBody>
      </p:sp>
    </p:spTree>
    <p:extLst>
      <p:ext uri="{BB962C8B-B14F-4D97-AF65-F5344CB8AC3E}">
        <p14:creationId xmlns:p14="http://schemas.microsoft.com/office/powerpoint/2010/main" val="2787546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6588" y="277813"/>
            <a:ext cx="8584685" cy="4572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endParaRPr lang="en-IN" sz="2400" b="1" dirty="0">
              <a:solidFill>
                <a:schemeClr val="accent2">
                  <a:lumMod val="50000"/>
                </a:schemeClr>
              </a:solidFill>
              <a:latin typeface="Calibri" pitchFamily="34" charset="0"/>
            </a:endParaRPr>
          </a:p>
        </p:txBody>
      </p:sp>
      <p:sp>
        <p:nvSpPr>
          <p:cNvPr id="6" name="Rectangle 5"/>
          <p:cNvSpPr/>
          <p:nvPr/>
        </p:nvSpPr>
        <p:spPr>
          <a:xfrm>
            <a:off x="636588" y="1196999"/>
            <a:ext cx="8700595" cy="533554"/>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endParaRPr lang="en-IN" sz="2000" dirty="0">
              <a:solidFill>
                <a:schemeClr val="tx1"/>
              </a:solidFill>
              <a:latin typeface="Calibri" pitchFamily="34" charset="0"/>
            </a:endParaRPr>
          </a:p>
        </p:txBody>
      </p:sp>
      <p:sp>
        <p:nvSpPr>
          <p:cNvPr id="2" name="Rectangle 1"/>
          <p:cNvSpPr/>
          <p:nvPr/>
        </p:nvSpPr>
        <p:spPr>
          <a:xfrm>
            <a:off x="546435" y="504439"/>
            <a:ext cx="8880899" cy="3416320"/>
          </a:xfrm>
          <a:prstGeom prst="rect">
            <a:avLst/>
          </a:prstGeom>
        </p:spPr>
        <p:txBody>
          <a:bodyPr wrap="square">
            <a:spAutoFit/>
          </a:bodyPr>
          <a:lstStyle/>
          <a:p>
            <a:r>
              <a:rPr lang="en-US" dirty="0">
                <a:latin typeface="Calibri" pitchFamily="34" charset="0"/>
              </a:rPr>
              <a:t>2. </a:t>
            </a:r>
            <a:r>
              <a:rPr lang="en-US" b="1" dirty="0">
                <a:latin typeface="Calibri" pitchFamily="34" charset="0"/>
              </a:rPr>
              <a:t>Air and fluid friction load:</a:t>
            </a:r>
          </a:p>
          <a:p>
            <a:r>
              <a:rPr lang="en-US" dirty="0">
                <a:latin typeface="Calibri" pitchFamily="34" charset="0"/>
              </a:rPr>
              <a:t>Such types of loads require changes in torque. The torque varies as square of load i.e.          e.g. blowers fans and pumps as in fig. (b).</a:t>
            </a:r>
          </a:p>
          <a:p>
            <a:endParaRPr lang="en-US" dirty="0">
              <a:latin typeface="Calibri" pitchFamily="34" charset="0"/>
            </a:endParaRPr>
          </a:p>
          <a:p>
            <a:r>
              <a:rPr lang="en-US" dirty="0">
                <a:latin typeface="Calibri" pitchFamily="34" charset="0"/>
              </a:rPr>
              <a:t>3</a:t>
            </a:r>
            <a:r>
              <a:rPr lang="en-US" b="1" dirty="0">
                <a:latin typeface="Calibri" pitchFamily="34" charset="0"/>
              </a:rPr>
              <a:t>. Loads due to friction</a:t>
            </a:r>
            <a:r>
              <a:rPr lang="en-US" dirty="0">
                <a:latin typeface="Calibri" pitchFamily="34" charset="0"/>
              </a:rPr>
              <a:t>:</a:t>
            </a:r>
          </a:p>
          <a:p>
            <a:r>
              <a:rPr lang="en-US" dirty="0">
                <a:latin typeface="Calibri" pitchFamily="34" charset="0"/>
              </a:rPr>
              <a:t>Such types of loads are due to friction. Whenever two surfaces move over one another as in fig. (c).</a:t>
            </a:r>
          </a:p>
          <a:p>
            <a:endParaRPr lang="en-US" dirty="0">
              <a:latin typeface="Calibri" pitchFamily="34" charset="0"/>
            </a:endParaRPr>
          </a:p>
          <a:p>
            <a:r>
              <a:rPr lang="en-US" dirty="0">
                <a:latin typeface="Calibri" pitchFamily="34" charset="0"/>
              </a:rPr>
              <a:t>4. </a:t>
            </a:r>
            <a:r>
              <a:rPr lang="en-US" b="1" dirty="0">
                <a:latin typeface="Calibri" pitchFamily="34" charset="0"/>
              </a:rPr>
              <a:t>Deformation loads</a:t>
            </a:r>
            <a:r>
              <a:rPr lang="en-US" dirty="0">
                <a:latin typeface="Calibri" pitchFamily="34" charset="0"/>
              </a:rPr>
              <a:t>:</a:t>
            </a:r>
          </a:p>
          <a:p>
            <a:r>
              <a:rPr lang="en-US" dirty="0">
                <a:latin typeface="Calibri" pitchFamily="34" charset="0"/>
              </a:rPr>
              <a:t>Such types of loads require torque which may decrease with the increase in speed. E.g.- lathes, boring machines, and cutting machines etc.</a:t>
            </a:r>
          </a:p>
          <a:p>
            <a:endParaRPr lang="en-US" dirty="0">
              <a:latin typeface="Calibri"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8720" y="3643760"/>
            <a:ext cx="5896330" cy="2602494"/>
          </a:xfrm>
          <a:prstGeom prst="rect">
            <a:avLst/>
          </a:prstGeom>
          <a:noFill/>
          <a:ln w="57150">
            <a:solidFill>
              <a:srgbClr val="FFC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9240" y="838045"/>
            <a:ext cx="676275"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a:extLst>
              <a:ext uri="{FF2B5EF4-FFF2-40B4-BE49-F238E27FC236}">
                <a16:creationId xmlns="" xmlns:a16="http://schemas.microsoft.com/office/drawing/2014/main" id="{92C9BB8B-9A85-446E-B2EA-ABE3361F6E4F}"/>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extLst>
      <p:ext uri="{BB962C8B-B14F-4D97-AF65-F5344CB8AC3E}">
        <p14:creationId xmlns:p14="http://schemas.microsoft.com/office/powerpoint/2010/main" val="734073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6588" y="277813"/>
            <a:ext cx="8584685" cy="4572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endParaRPr lang="en-IN" sz="2400" b="1" dirty="0">
              <a:solidFill>
                <a:schemeClr val="accent2">
                  <a:lumMod val="50000"/>
                </a:schemeClr>
              </a:solidFill>
              <a:latin typeface="Calibri" pitchFamily="34" charset="0"/>
            </a:endParaRPr>
          </a:p>
        </p:txBody>
      </p:sp>
      <p:sp>
        <p:nvSpPr>
          <p:cNvPr id="6" name="Rectangle 5"/>
          <p:cNvSpPr/>
          <p:nvPr/>
        </p:nvSpPr>
        <p:spPr>
          <a:xfrm>
            <a:off x="636588" y="1223502"/>
            <a:ext cx="8700595" cy="1056805"/>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endParaRPr lang="en-IN" sz="2000" dirty="0">
              <a:solidFill>
                <a:schemeClr val="tx1"/>
              </a:solidFill>
              <a:latin typeface="Calibri" pitchFamily="34" charset="0"/>
            </a:endParaRPr>
          </a:p>
        </p:txBody>
      </p:sp>
      <p:pic>
        <p:nvPicPr>
          <p:cNvPr id="2" name="Picture 3">
            <a:extLst>
              <a:ext uri="{FF2B5EF4-FFF2-40B4-BE49-F238E27FC236}">
                <a16:creationId xmlns="" xmlns:a16="http://schemas.microsoft.com/office/drawing/2014/main" id="{FBFD2183-E7AE-46B8-BB71-6431FCA4234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58887" y="1159212"/>
            <a:ext cx="6149009" cy="5399131"/>
          </a:xfrm>
          <a:prstGeom prst="rect">
            <a:avLst/>
          </a:prstGeom>
          <a:noFill/>
          <a:ln w="5715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 xmlns:a16="http://schemas.microsoft.com/office/drawing/2014/main" id="{C1A64C51-AC36-4F00-96E1-C9698FA32B06}"/>
              </a:ext>
            </a:extLst>
          </p:cNvPr>
          <p:cNvSpPr/>
          <p:nvPr/>
        </p:nvSpPr>
        <p:spPr>
          <a:xfrm>
            <a:off x="2531164" y="401638"/>
            <a:ext cx="5804453" cy="45975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en-IN" sz="2400" b="1" dirty="0">
                <a:solidFill>
                  <a:schemeClr val="accent2">
                    <a:lumMod val="50000"/>
                  </a:schemeClr>
                </a:solidFill>
                <a:latin typeface="Calibri" panose="020F0502020204030204" pitchFamily="34" charset="0"/>
                <a:cs typeface="Calibri" panose="020F0502020204030204" pitchFamily="34" charset="0"/>
              </a:rPr>
              <a:t>TYPES OF MOTORS USED IN ELECTRIC DRIVE</a:t>
            </a:r>
          </a:p>
        </p:txBody>
      </p:sp>
      <p:sp>
        <p:nvSpPr>
          <p:cNvPr id="5" name="Title 1">
            <a:extLst>
              <a:ext uri="{FF2B5EF4-FFF2-40B4-BE49-F238E27FC236}">
                <a16:creationId xmlns="" xmlns:a16="http://schemas.microsoft.com/office/drawing/2014/main" id="{0E26C58D-95B1-4FDE-97CD-1F29E7D86344}"/>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extLst>
      <p:ext uri="{BB962C8B-B14F-4D97-AF65-F5344CB8AC3E}">
        <p14:creationId xmlns:p14="http://schemas.microsoft.com/office/powerpoint/2010/main" val="734073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a:extLst>
              <a:ext uri="{FF2B5EF4-FFF2-40B4-BE49-F238E27FC236}">
                <a16:creationId xmlns="" xmlns:a16="http://schemas.microsoft.com/office/drawing/2014/main" id="{5E9492A3-BE12-4859-91B6-C4789CF8A10C}"/>
              </a:ext>
            </a:extLst>
          </p:cNvPr>
          <p:cNvSpPr>
            <a:spLocks noChangeArrowheads="1"/>
          </p:cNvSpPr>
          <p:nvPr/>
        </p:nvSpPr>
        <p:spPr bwMode="auto">
          <a:xfrm>
            <a:off x="504825" y="1254125"/>
            <a:ext cx="9129713" cy="175736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fontAlgn="auto" hangingPunct="1">
              <a:lnSpc>
                <a:spcPct val="150000"/>
              </a:lnSpc>
              <a:spcBef>
                <a:spcPts val="0"/>
              </a:spcBef>
              <a:spcAft>
                <a:spcPts val="0"/>
              </a:spcAft>
              <a:defRPr/>
            </a:pPr>
            <a:r>
              <a:rPr lang="en-IN" altLang="en-US" sz="2000" b="1" dirty="0">
                <a:solidFill>
                  <a:schemeClr val="accent3">
                    <a:lumMod val="50000"/>
                  </a:schemeClr>
                </a:solidFill>
              </a:rPr>
              <a:t>BELT TECHNOLOGY</a:t>
            </a:r>
          </a:p>
          <a:p>
            <a:pPr algn="just" eaLnBrk="1" fontAlgn="auto" hangingPunct="1">
              <a:lnSpc>
                <a:spcPct val="150000"/>
              </a:lnSpc>
              <a:spcBef>
                <a:spcPts val="0"/>
              </a:spcBef>
              <a:spcAft>
                <a:spcPts val="0"/>
              </a:spcAft>
              <a:defRPr/>
            </a:pPr>
            <a:r>
              <a:rPr lang="en-US" altLang="en-US" dirty="0"/>
              <a:t>One of the most common devices, belt drives are used to transmit motion from one shaft to another with the help of a thin inextensible band that runs over two pulleys. It is basically a looped strip of flexible material that mechanically link the rotating shafts.</a:t>
            </a:r>
            <a:endParaRPr lang="en-IN" altLang="en-US" dirty="0"/>
          </a:p>
        </p:txBody>
      </p:sp>
      <p:pic>
        <p:nvPicPr>
          <p:cNvPr id="7171" name="Picture 2" descr="https://www.powertransmission.com/blog/wp-content/uploads/2017/11/Belt-Technology-300x282.png">
            <a:extLst>
              <a:ext uri="{FF2B5EF4-FFF2-40B4-BE49-F238E27FC236}">
                <a16:creationId xmlns="" xmlns:a16="http://schemas.microsoft.com/office/drawing/2014/main" id="{93EFB303-61EC-47D8-9824-26961E310C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5813" y="3198813"/>
            <a:ext cx="3511550" cy="3302000"/>
          </a:xfrm>
          <a:prstGeom prst="rect">
            <a:avLst/>
          </a:prstGeom>
          <a:gradFill rotWithShape="1">
            <a:gsLst>
              <a:gs pos="0">
                <a:srgbClr val="B0B0B0"/>
              </a:gs>
              <a:gs pos="88000">
                <a:srgbClr val="595959"/>
              </a:gs>
              <a:gs pos="100000">
                <a:srgbClr val="595959"/>
              </a:gs>
            </a:gsLst>
            <a:lin ang="5400000"/>
          </a:gradFill>
          <a:ln w="57150">
            <a:solidFill>
              <a:schemeClr val="accent1"/>
            </a:solidFill>
            <a:miter lim="800000"/>
            <a:headEnd/>
            <a:tailEnd/>
          </a:ln>
        </p:spPr>
      </p:pic>
      <p:sp>
        <p:nvSpPr>
          <p:cNvPr id="10" name="TextBox 9">
            <a:extLst>
              <a:ext uri="{FF2B5EF4-FFF2-40B4-BE49-F238E27FC236}">
                <a16:creationId xmlns="" xmlns:a16="http://schemas.microsoft.com/office/drawing/2014/main" id="{C9A5F138-D5CA-4422-BA2A-183AD4473FDD}"/>
              </a:ext>
            </a:extLst>
          </p:cNvPr>
          <p:cNvSpPr txBox="1"/>
          <p:nvPr/>
        </p:nvSpPr>
        <p:spPr>
          <a:xfrm>
            <a:off x="544513" y="584200"/>
            <a:ext cx="6996112" cy="461963"/>
          </a:xfrm>
          <a:prstGeom prst="rect">
            <a:avLst/>
          </a:prstGeom>
          <a:noFill/>
        </p:spPr>
        <p:txBody>
          <a:bodyPr>
            <a:spAutoFit/>
          </a:bodyPr>
          <a:lstStyle/>
          <a:p>
            <a:pPr eaLnBrk="1" fontAlgn="auto" hangingPunct="1">
              <a:spcBef>
                <a:spcPts val="0"/>
              </a:spcBef>
              <a:spcAft>
                <a:spcPts val="0"/>
              </a:spcAft>
              <a:defRPr/>
            </a:pPr>
            <a:r>
              <a:rPr lang="en-IN" sz="2400" dirty="0">
                <a:solidFill>
                  <a:schemeClr val="accent3">
                    <a:lumMod val="50000"/>
                  </a:schemeClr>
                </a:solidFill>
                <a:latin typeface="Calibri" panose="020F0502020204030204" pitchFamily="34" charset="0"/>
                <a:cs typeface="Calibri" panose="020F0502020204030204" pitchFamily="34" charset="0"/>
              </a:rPr>
              <a:t>METHODS OF POWER TRANSFER BY DIRECT COUPLING</a:t>
            </a:r>
          </a:p>
        </p:txBody>
      </p:sp>
      <p:sp>
        <p:nvSpPr>
          <p:cNvPr id="2" name="Title 1">
            <a:extLst>
              <a:ext uri="{FF2B5EF4-FFF2-40B4-BE49-F238E27FC236}">
                <a16:creationId xmlns="" xmlns:a16="http://schemas.microsoft.com/office/drawing/2014/main" id="{FAD239FB-FEA5-4A29-9221-E5B70E4600A5}"/>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 xmlns:a16="http://schemas.microsoft.com/office/drawing/2014/main" id="{66153056-BF43-4642-A97A-D691305DE293}"/>
              </a:ext>
            </a:extLst>
          </p:cNvPr>
          <p:cNvSpPr>
            <a:spLocks noChangeArrowheads="1"/>
          </p:cNvSpPr>
          <p:nvPr/>
        </p:nvSpPr>
        <p:spPr bwMode="auto">
          <a:xfrm>
            <a:off x="442913" y="252413"/>
            <a:ext cx="10793412" cy="4894262"/>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fontAlgn="t" hangingPunct="1">
              <a:lnSpc>
                <a:spcPct val="150000"/>
              </a:lnSpc>
              <a:spcBef>
                <a:spcPts val="0"/>
              </a:spcBef>
              <a:spcAft>
                <a:spcPts val="0"/>
              </a:spcAft>
              <a:defRPr/>
            </a:pPr>
            <a:r>
              <a:rPr lang="en-US" altLang="en-US" sz="2400" b="1" dirty="0">
                <a:solidFill>
                  <a:schemeClr val="accent2">
                    <a:lumMod val="50000"/>
                  </a:schemeClr>
                </a:solidFill>
              </a:rPr>
              <a:t>THE ADVANTAGES OF A BELT DRIVE:</a:t>
            </a:r>
          </a:p>
          <a:p>
            <a:pPr algn="just" eaLnBrk="1" fontAlgn="t" hangingPunct="1">
              <a:lnSpc>
                <a:spcPct val="150000"/>
              </a:lnSpc>
              <a:spcBef>
                <a:spcPts val="0"/>
              </a:spcBef>
              <a:spcAft>
                <a:spcPts val="0"/>
              </a:spcAft>
              <a:defRPr/>
            </a:pPr>
            <a:r>
              <a:rPr lang="en-US" altLang="en-US" sz="2000" dirty="0"/>
              <a:t>1. Belt drives are cost-effective. New belt drive efficiency can be up to 95-98 %.</a:t>
            </a:r>
          </a:p>
          <a:p>
            <a:pPr algn="just" eaLnBrk="1" fontAlgn="t" hangingPunct="1">
              <a:lnSpc>
                <a:spcPct val="150000"/>
              </a:lnSpc>
              <a:spcBef>
                <a:spcPts val="0"/>
              </a:spcBef>
              <a:spcAft>
                <a:spcPts val="0"/>
              </a:spcAft>
              <a:defRPr/>
            </a:pPr>
            <a:r>
              <a:rPr lang="en-US" altLang="en-US" sz="2000" dirty="0"/>
              <a:t>2. They are simple to use</a:t>
            </a:r>
          </a:p>
          <a:p>
            <a:pPr algn="just" eaLnBrk="1" fontAlgn="t" hangingPunct="1">
              <a:lnSpc>
                <a:spcPct val="150000"/>
              </a:lnSpc>
              <a:spcBef>
                <a:spcPts val="0"/>
              </a:spcBef>
              <a:spcAft>
                <a:spcPts val="0"/>
              </a:spcAft>
              <a:defRPr/>
            </a:pPr>
            <a:r>
              <a:rPr lang="en-US" altLang="en-US" sz="2000" dirty="0"/>
              <a:t>3 Belt drives do not require parallel shaft</a:t>
            </a:r>
          </a:p>
          <a:p>
            <a:pPr algn="just" eaLnBrk="1" fontAlgn="t" hangingPunct="1">
              <a:lnSpc>
                <a:spcPct val="150000"/>
              </a:lnSpc>
              <a:spcBef>
                <a:spcPts val="0"/>
              </a:spcBef>
              <a:spcAft>
                <a:spcPts val="0"/>
              </a:spcAft>
              <a:defRPr/>
            </a:pPr>
            <a:r>
              <a:rPr lang="en-US" altLang="en-US" sz="2000" dirty="0"/>
              <a:t>4 They have a low maintenance cost</a:t>
            </a:r>
          </a:p>
          <a:p>
            <a:pPr algn="just" eaLnBrk="1" fontAlgn="t" hangingPunct="1">
              <a:lnSpc>
                <a:spcPct val="150000"/>
              </a:lnSpc>
              <a:spcBef>
                <a:spcPts val="0"/>
              </a:spcBef>
              <a:spcAft>
                <a:spcPts val="0"/>
              </a:spcAft>
              <a:defRPr/>
            </a:pPr>
            <a:r>
              <a:rPr lang="en-US" altLang="en-US" sz="2000" dirty="0"/>
              <a:t>5 They come with overload and jam protection</a:t>
            </a:r>
          </a:p>
          <a:p>
            <a:pPr algn="just" eaLnBrk="1" fontAlgn="t" hangingPunct="1">
              <a:lnSpc>
                <a:spcPct val="150000"/>
              </a:lnSpc>
              <a:spcBef>
                <a:spcPts val="0"/>
              </a:spcBef>
              <a:spcAft>
                <a:spcPts val="0"/>
              </a:spcAft>
              <a:defRPr/>
            </a:pPr>
            <a:r>
              <a:rPr lang="en-US" altLang="en-US" sz="2000" dirty="0"/>
              <a:t>6 Different speeds can be obtained by means of step or tapered pulleys</a:t>
            </a:r>
          </a:p>
          <a:p>
            <a:pPr algn="just" eaLnBrk="1" fontAlgn="t" hangingPunct="1">
              <a:lnSpc>
                <a:spcPct val="150000"/>
              </a:lnSpc>
              <a:spcBef>
                <a:spcPts val="0"/>
              </a:spcBef>
              <a:spcAft>
                <a:spcPts val="0"/>
              </a:spcAft>
              <a:defRPr/>
            </a:pPr>
            <a:r>
              <a:rPr lang="en-US" altLang="en-US" sz="2000" dirty="0"/>
              <a:t>7 When the distance between shafts is very large, belt drives are the most economical options</a:t>
            </a:r>
          </a:p>
          <a:p>
            <a:pPr algn="just" eaLnBrk="1" fontAlgn="t" hangingPunct="1">
              <a:lnSpc>
                <a:spcPct val="150000"/>
              </a:lnSpc>
              <a:spcBef>
                <a:spcPts val="0"/>
              </a:spcBef>
              <a:spcAft>
                <a:spcPts val="0"/>
              </a:spcAft>
              <a:defRPr/>
            </a:pPr>
            <a:r>
              <a:rPr lang="en-US" altLang="en-US" sz="2000" dirty="0"/>
              <a:t>8 Damp out noise and vibration</a:t>
            </a:r>
          </a:p>
          <a:p>
            <a:pPr algn="just" eaLnBrk="1" fontAlgn="t" hangingPunct="1">
              <a:lnSpc>
                <a:spcPct val="150000"/>
              </a:lnSpc>
              <a:spcBef>
                <a:spcPts val="0"/>
              </a:spcBef>
              <a:spcAft>
                <a:spcPts val="0"/>
              </a:spcAft>
              <a:defRPr/>
            </a:pPr>
            <a:r>
              <a:rPr lang="en-US" altLang="en-US" sz="2000" dirty="0"/>
              <a:t>9 Load fluctuations are shock-absorbed, increasing the machinery life</a:t>
            </a:r>
          </a:p>
        </p:txBody>
      </p:sp>
      <p:sp>
        <p:nvSpPr>
          <p:cNvPr id="2" name="Title 1">
            <a:extLst>
              <a:ext uri="{FF2B5EF4-FFF2-40B4-BE49-F238E27FC236}">
                <a16:creationId xmlns="" xmlns:a16="http://schemas.microsoft.com/office/drawing/2014/main" id="{BC8586AC-0EAF-4505-8D4E-21FD9134D350}"/>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a:extLst>
              <a:ext uri="{FF2B5EF4-FFF2-40B4-BE49-F238E27FC236}">
                <a16:creationId xmlns="" xmlns:a16="http://schemas.microsoft.com/office/drawing/2014/main" id="{BFE7F4A3-86EF-41A3-BF1F-29E29B801F93}"/>
              </a:ext>
            </a:extLst>
          </p:cNvPr>
          <p:cNvSpPr>
            <a:spLocks noChangeArrowheads="1"/>
          </p:cNvSpPr>
          <p:nvPr/>
        </p:nvSpPr>
        <p:spPr bwMode="auto">
          <a:xfrm>
            <a:off x="569913" y="242888"/>
            <a:ext cx="9952037" cy="582612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fontAlgn="t" hangingPunct="1">
              <a:lnSpc>
                <a:spcPct val="200000"/>
              </a:lnSpc>
              <a:spcBef>
                <a:spcPts val="0"/>
              </a:spcBef>
              <a:spcAft>
                <a:spcPts val="0"/>
              </a:spcAft>
              <a:defRPr/>
            </a:pPr>
            <a:r>
              <a:rPr lang="en-US" altLang="en-US" sz="2400" b="1" dirty="0">
                <a:solidFill>
                  <a:schemeClr val="accent3">
                    <a:lumMod val="50000"/>
                  </a:schemeClr>
                </a:solidFill>
              </a:rPr>
              <a:t>Disadvantages</a:t>
            </a:r>
          </a:p>
          <a:p>
            <a:pPr algn="just" eaLnBrk="1" fontAlgn="t" hangingPunct="1">
              <a:lnSpc>
                <a:spcPct val="200000"/>
              </a:lnSpc>
              <a:spcBef>
                <a:spcPts val="0"/>
              </a:spcBef>
              <a:spcAft>
                <a:spcPts val="0"/>
              </a:spcAft>
              <a:defRPr/>
            </a:pPr>
            <a:r>
              <a:rPr lang="en-US" altLang="en-US" sz="2000" dirty="0"/>
              <a:t>1 Belt drives are not compact.</a:t>
            </a:r>
          </a:p>
          <a:p>
            <a:pPr algn="just" eaLnBrk="1" fontAlgn="t" hangingPunct="1">
              <a:lnSpc>
                <a:spcPct val="200000"/>
              </a:lnSpc>
              <a:spcBef>
                <a:spcPts val="0"/>
              </a:spcBef>
              <a:spcAft>
                <a:spcPts val="0"/>
              </a:spcAft>
              <a:defRPr/>
            </a:pPr>
            <a:r>
              <a:rPr lang="en-US" altLang="en-US" sz="2000" dirty="0"/>
              <a:t>2 Compared to other mode power transmission, they have a short life service.</a:t>
            </a:r>
          </a:p>
          <a:p>
            <a:pPr algn="just" eaLnBrk="1" fontAlgn="t" hangingPunct="1">
              <a:lnSpc>
                <a:spcPct val="200000"/>
              </a:lnSpc>
              <a:spcBef>
                <a:spcPts val="0"/>
              </a:spcBef>
              <a:spcAft>
                <a:spcPts val="0"/>
              </a:spcAft>
              <a:defRPr/>
            </a:pPr>
            <a:r>
              <a:rPr lang="en-US" altLang="en-US" sz="2000" dirty="0"/>
              <a:t>3 Angular velocity of belt drives isn’t constant. This leads to stretching, slipping, and wearing of belt.</a:t>
            </a:r>
          </a:p>
          <a:p>
            <a:pPr algn="just" eaLnBrk="1" fontAlgn="t" hangingPunct="1">
              <a:lnSpc>
                <a:spcPct val="200000"/>
              </a:lnSpc>
              <a:spcBef>
                <a:spcPts val="0"/>
              </a:spcBef>
              <a:spcAft>
                <a:spcPts val="0"/>
              </a:spcAft>
              <a:defRPr/>
            </a:pPr>
            <a:r>
              <a:rPr lang="en-US" altLang="en-US" sz="2000" dirty="0"/>
              <a:t>4 Belt drives usually inflict a heavy load on shafts and bearings.</a:t>
            </a:r>
          </a:p>
          <a:p>
            <a:pPr algn="just" eaLnBrk="1" fontAlgn="t" hangingPunct="1">
              <a:lnSpc>
                <a:spcPct val="200000"/>
              </a:lnSpc>
              <a:spcBef>
                <a:spcPts val="0"/>
              </a:spcBef>
              <a:spcAft>
                <a:spcPts val="0"/>
              </a:spcAft>
              <a:defRPr/>
            </a:pPr>
            <a:r>
              <a:rPr lang="en-US" altLang="en-US" sz="2000" dirty="0"/>
              <a:t>5 For wearing and stretching compensation, they additionally need an idler pulley or some  adjustment of center distance.</a:t>
            </a:r>
          </a:p>
          <a:p>
            <a:pPr algn="just" eaLnBrk="1" fontAlgn="t" hangingPunct="1">
              <a:lnSpc>
                <a:spcPct val="200000"/>
              </a:lnSpc>
              <a:spcBef>
                <a:spcPts val="0"/>
              </a:spcBef>
              <a:spcAft>
                <a:spcPts val="0"/>
              </a:spcAft>
              <a:defRPr/>
            </a:pPr>
            <a:r>
              <a:rPr lang="en-US" altLang="en-US" sz="2000" dirty="0"/>
              <a:t>6 The velocity ratio varies because of belt slip.</a:t>
            </a:r>
          </a:p>
        </p:txBody>
      </p:sp>
      <p:sp>
        <p:nvSpPr>
          <p:cNvPr id="2" name="Title 1">
            <a:extLst>
              <a:ext uri="{FF2B5EF4-FFF2-40B4-BE49-F238E27FC236}">
                <a16:creationId xmlns="" xmlns:a16="http://schemas.microsoft.com/office/drawing/2014/main" id="{57F25DBA-BED5-4314-AC67-63CF3E98C5BA}"/>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 xmlns:a16="http://schemas.microsoft.com/office/drawing/2014/main" id="{4D03735D-67B6-4BDD-AB15-C352AA7387CE}"/>
              </a:ext>
            </a:extLst>
          </p:cNvPr>
          <p:cNvSpPr>
            <a:spLocks noChangeArrowheads="1"/>
          </p:cNvSpPr>
          <p:nvPr/>
        </p:nvSpPr>
        <p:spPr bwMode="auto">
          <a:xfrm>
            <a:off x="387350" y="625475"/>
            <a:ext cx="9259888" cy="189071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fontAlgn="auto" hangingPunct="1">
              <a:lnSpc>
                <a:spcPct val="150000"/>
              </a:lnSpc>
              <a:spcBef>
                <a:spcPts val="0"/>
              </a:spcBef>
              <a:spcAft>
                <a:spcPts val="0"/>
              </a:spcAft>
              <a:defRPr/>
            </a:pPr>
            <a:r>
              <a:rPr lang="en-IN" altLang="en-US" sz="2000" b="1" dirty="0">
                <a:solidFill>
                  <a:schemeClr val="accent3">
                    <a:lumMod val="50000"/>
                  </a:schemeClr>
                </a:solidFill>
              </a:rPr>
              <a:t>Chain Technology</a:t>
            </a:r>
          </a:p>
          <a:p>
            <a:pPr algn="just" eaLnBrk="1" fontAlgn="auto" hangingPunct="1">
              <a:lnSpc>
                <a:spcPct val="150000"/>
              </a:lnSpc>
              <a:spcBef>
                <a:spcPts val="0"/>
              </a:spcBef>
              <a:spcAft>
                <a:spcPts val="0"/>
              </a:spcAft>
              <a:defRPr/>
            </a:pPr>
            <a:r>
              <a:rPr lang="en-US" altLang="en-US" sz="2000" dirty="0"/>
              <a:t>As the name suggests, chain drives come with an endless series of chain links with a net of toothed sprockets. Unlike belt drives, there is no slip in chain technology. However, they are mostly suited for small center distances, usually up to 3 meter.</a:t>
            </a:r>
            <a:endParaRPr lang="en-IN" altLang="en-US" sz="2000" dirty="0"/>
          </a:p>
        </p:txBody>
      </p:sp>
      <p:pic>
        <p:nvPicPr>
          <p:cNvPr id="13315" name="Picture 2" descr="https://www.powertransmission.com/blog/wp-content/uploads/2017/11/Chain-Technology-300x200.jpg">
            <a:extLst>
              <a:ext uri="{FF2B5EF4-FFF2-40B4-BE49-F238E27FC236}">
                <a16:creationId xmlns="" xmlns:a16="http://schemas.microsoft.com/office/drawing/2014/main" id="{A50F3CDA-1DE4-40EE-B827-4B5C23AFE5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575" y="3179763"/>
            <a:ext cx="4038600" cy="2811462"/>
          </a:xfrm>
          <a:prstGeom prst="rect">
            <a:avLst/>
          </a:prstGeom>
          <a:noFill/>
          <a:ln w="57150">
            <a:solidFill>
              <a:srgbClr val="FFC000"/>
            </a:solidFill>
            <a:miter lim="800000"/>
            <a:headEnd/>
            <a:tailEnd/>
          </a:ln>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 xmlns:a16="http://schemas.microsoft.com/office/drawing/2014/main" id="{A5ACD42F-8BD1-4600-9756-96878337B64D}"/>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 xmlns:a16="http://schemas.microsoft.com/office/drawing/2014/main" id="{4EC43BCA-7E59-4BBB-B5A0-B9BBC773CE23}"/>
              </a:ext>
            </a:extLst>
          </p:cNvPr>
          <p:cNvSpPr>
            <a:spLocks noChangeArrowheads="1"/>
          </p:cNvSpPr>
          <p:nvPr/>
        </p:nvSpPr>
        <p:spPr bwMode="auto">
          <a:xfrm>
            <a:off x="636588" y="612775"/>
            <a:ext cx="10890250" cy="489426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fontAlgn="t" hangingPunct="1">
              <a:lnSpc>
                <a:spcPct val="150000"/>
              </a:lnSpc>
              <a:spcBef>
                <a:spcPts val="0"/>
              </a:spcBef>
              <a:spcAft>
                <a:spcPts val="0"/>
              </a:spcAft>
              <a:defRPr/>
            </a:pPr>
            <a:r>
              <a:rPr lang="en-US" altLang="en-US" sz="2400" dirty="0">
                <a:solidFill>
                  <a:schemeClr val="accent3">
                    <a:lumMod val="50000"/>
                  </a:schemeClr>
                </a:solidFill>
              </a:rPr>
              <a:t>ADVANTAGES OF CHAIN DRIVES</a:t>
            </a:r>
            <a:endParaRPr lang="en-US" altLang="en-US" sz="2800" dirty="0">
              <a:solidFill>
                <a:schemeClr val="accent3">
                  <a:lumMod val="50000"/>
                </a:schemeClr>
              </a:solidFill>
            </a:endParaRPr>
          </a:p>
          <a:p>
            <a:pPr algn="just" eaLnBrk="1" fontAlgn="t" hangingPunct="1">
              <a:lnSpc>
                <a:spcPct val="150000"/>
              </a:lnSpc>
              <a:spcBef>
                <a:spcPts val="0"/>
              </a:spcBef>
              <a:spcAft>
                <a:spcPts val="0"/>
              </a:spcAft>
              <a:defRPr/>
            </a:pPr>
            <a:r>
              <a:rPr lang="en-US" altLang="en-US" sz="2000" dirty="0"/>
              <a:t>1 Chain drives have low maintenance cost</a:t>
            </a:r>
          </a:p>
          <a:p>
            <a:pPr algn="just" eaLnBrk="1" fontAlgn="t" hangingPunct="1">
              <a:lnSpc>
                <a:spcPct val="150000"/>
              </a:lnSpc>
              <a:spcBef>
                <a:spcPts val="0"/>
              </a:spcBef>
              <a:spcAft>
                <a:spcPts val="0"/>
              </a:spcAft>
              <a:defRPr/>
            </a:pPr>
            <a:r>
              <a:rPr lang="en-US" altLang="en-US" sz="2000" dirty="0"/>
              <a:t>2 More compact and are easy to install compared to belt drive</a:t>
            </a:r>
          </a:p>
          <a:p>
            <a:pPr algn="just" eaLnBrk="1" fontAlgn="t" hangingPunct="1">
              <a:lnSpc>
                <a:spcPct val="150000"/>
              </a:lnSpc>
              <a:spcBef>
                <a:spcPts val="0"/>
              </a:spcBef>
              <a:spcAft>
                <a:spcPts val="0"/>
              </a:spcAft>
              <a:defRPr/>
            </a:pPr>
            <a:r>
              <a:rPr lang="en-US" altLang="en-US" sz="2000" dirty="0"/>
              <a:t>3 Highly efficient, chain drives gives the advantage of more power compared to belts</a:t>
            </a:r>
          </a:p>
          <a:p>
            <a:pPr algn="just" eaLnBrk="1" fontAlgn="t" hangingPunct="1">
              <a:lnSpc>
                <a:spcPct val="150000"/>
              </a:lnSpc>
              <a:spcBef>
                <a:spcPts val="0"/>
              </a:spcBef>
              <a:spcAft>
                <a:spcPts val="0"/>
              </a:spcAft>
              <a:defRPr/>
            </a:pPr>
            <a:r>
              <a:rPr lang="en-US" altLang="en-US" sz="2000" dirty="0"/>
              <a:t>4 They can operate even in wet conditions</a:t>
            </a:r>
          </a:p>
          <a:p>
            <a:pPr algn="just" eaLnBrk="1" fontAlgn="t" hangingPunct="1">
              <a:lnSpc>
                <a:spcPct val="150000"/>
              </a:lnSpc>
              <a:spcBef>
                <a:spcPts val="0"/>
              </a:spcBef>
              <a:spcAft>
                <a:spcPts val="0"/>
              </a:spcAft>
              <a:defRPr/>
            </a:pPr>
            <a:r>
              <a:rPr lang="en-US" altLang="en-US" sz="2000" dirty="0"/>
              <a:t>5 Positive drives with no slip or creep</a:t>
            </a:r>
          </a:p>
          <a:p>
            <a:pPr algn="just" eaLnBrk="1" fontAlgn="t" hangingPunct="1">
              <a:lnSpc>
                <a:spcPct val="150000"/>
              </a:lnSpc>
              <a:spcBef>
                <a:spcPts val="0"/>
              </a:spcBef>
              <a:spcAft>
                <a:spcPts val="0"/>
              </a:spcAft>
              <a:defRPr/>
            </a:pPr>
            <a:r>
              <a:rPr lang="en-US" altLang="en-US" sz="2000" dirty="0"/>
              <a:t>6 It can be used for both small and large center distances</a:t>
            </a:r>
          </a:p>
          <a:p>
            <a:pPr algn="just" eaLnBrk="1" fontAlgn="t" hangingPunct="1">
              <a:lnSpc>
                <a:spcPct val="150000"/>
              </a:lnSpc>
              <a:spcBef>
                <a:spcPts val="0"/>
              </a:spcBef>
              <a:spcAft>
                <a:spcPts val="0"/>
              </a:spcAft>
              <a:defRPr/>
            </a:pPr>
            <a:r>
              <a:rPr lang="en-US" altLang="en-US" sz="2000" dirty="0"/>
              <a:t>7 Unlike belt drives, angular velocity remains constant in chain drives</a:t>
            </a:r>
          </a:p>
          <a:p>
            <a:pPr algn="just" eaLnBrk="1" fontAlgn="t" hangingPunct="1">
              <a:lnSpc>
                <a:spcPct val="150000"/>
              </a:lnSpc>
              <a:spcBef>
                <a:spcPts val="0"/>
              </a:spcBef>
              <a:spcAft>
                <a:spcPts val="0"/>
              </a:spcAft>
              <a:defRPr/>
            </a:pPr>
            <a:r>
              <a:rPr lang="en-US" altLang="en-US" sz="2000" dirty="0"/>
              <a:t>8 Chain drives do not deteriorate due to sunlight, oil, grease, or age</a:t>
            </a:r>
          </a:p>
          <a:p>
            <a:pPr algn="just" eaLnBrk="1" fontAlgn="t" hangingPunct="1">
              <a:lnSpc>
                <a:spcPct val="150000"/>
              </a:lnSpc>
              <a:spcBef>
                <a:spcPts val="0"/>
              </a:spcBef>
              <a:spcAft>
                <a:spcPts val="0"/>
              </a:spcAft>
              <a:defRPr/>
            </a:pPr>
            <a:r>
              <a:rPr lang="en-US" altLang="en-US" sz="2000" dirty="0"/>
              <a:t>9 Lower load on shaft than belt drives</a:t>
            </a:r>
          </a:p>
        </p:txBody>
      </p:sp>
      <p:sp>
        <p:nvSpPr>
          <p:cNvPr id="2" name="Title 1">
            <a:extLst>
              <a:ext uri="{FF2B5EF4-FFF2-40B4-BE49-F238E27FC236}">
                <a16:creationId xmlns="" xmlns:a16="http://schemas.microsoft.com/office/drawing/2014/main" id="{4E85D910-8581-4935-94F8-698CF5D39CA7}"/>
              </a:ext>
            </a:extLst>
          </p:cNvPr>
          <p:cNvSpPr txBox="1">
            <a:spLocks/>
          </p:cNvSpPr>
          <p:nvPr/>
        </p:nvSpPr>
        <p:spPr>
          <a:xfrm>
            <a:off x="8187395" y="6513346"/>
            <a:ext cx="3967089" cy="30948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1400" dirty="0">
                <a:latin typeface="Century" panose="02040604050505020304" pitchFamily="18" charset="0"/>
                <a:cs typeface="Calibri" panose="020F0502020204030204" pitchFamily="34" charset="0"/>
              </a:rPr>
              <a:t/>
            </a:r>
            <a:br>
              <a:rPr lang="en-US" sz="1400" dirty="0">
                <a:latin typeface="Century" panose="02040604050505020304" pitchFamily="18" charset="0"/>
                <a:cs typeface="Calibri" panose="020F0502020204030204" pitchFamily="34" charset="0"/>
              </a:rPr>
            </a:br>
            <a:r>
              <a:rPr lang="en-US" sz="1400" dirty="0">
                <a:latin typeface="Century" panose="02040604050505020304" pitchFamily="18" charset="0"/>
                <a:cs typeface="Calibri" panose="020F0502020204030204" pitchFamily="34" charset="0"/>
              </a:rPr>
              <a:t>UTILIZATION OF ELECTRICAL ENERGY</a:t>
            </a:r>
            <a:r>
              <a:rPr lang="en-IN" sz="1400" dirty="0">
                <a:latin typeface="Century" panose="02040604050505020304" pitchFamily="18" charset="0"/>
                <a:cs typeface="Calibri" panose="020F0502020204030204" pitchFamily="34" charset="0"/>
              </a:rPr>
              <a:t/>
            </a:r>
            <a:br>
              <a:rPr lang="en-IN" sz="1400" dirty="0">
                <a:latin typeface="Century" panose="02040604050505020304" pitchFamily="18" charset="0"/>
                <a:cs typeface="Calibri" panose="020F0502020204030204" pitchFamily="34" charset="0"/>
              </a:rPr>
            </a:br>
            <a:endParaRPr lang="en-IN" sz="1400" dirty="0">
              <a:latin typeface="Century" panose="02040604050505020304" pitchFamily="18"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Face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
  <TotalTime>2179</TotalTime>
  <Words>2561</Words>
  <Application>Microsoft Office PowerPoint</Application>
  <PresentationFormat>Custom</PresentationFormat>
  <Paragraphs>216</Paragraphs>
  <Slides>28</Slides>
  <Notes>0</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Facet</vt:lpstr>
      <vt:lpstr>1_Facet</vt:lpstr>
      <vt:lpstr>CHAPTER –6 Electric Drive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UTILIZATION OF ELECTRICAL ENERGY</dc:title>
  <dc:creator>Dell-PC</dc:creator>
  <cp:lastModifiedBy>HOD Elect</cp:lastModifiedBy>
  <cp:revision>91</cp:revision>
  <dcterms:created xsi:type="dcterms:W3CDTF">2020-08-21T17:32:38Z</dcterms:created>
  <dcterms:modified xsi:type="dcterms:W3CDTF">2020-09-02T05:42:20Z</dcterms:modified>
</cp:coreProperties>
</file>